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notesMasterIdLst>
    <p:notesMasterId r:id="rId74"/>
  </p:notesMasterIdLst>
  <p:sldIdLst>
    <p:sldId id="256" r:id="rId2"/>
    <p:sldId id="291" r:id="rId3"/>
    <p:sldId id="343" r:id="rId4"/>
    <p:sldId id="311" r:id="rId5"/>
    <p:sldId id="257" r:id="rId6"/>
    <p:sldId id="354" r:id="rId7"/>
    <p:sldId id="282" r:id="rId8"/>
    <p:sldId id="339" r:id="rId9"/>
    <p:sldId id="297" r:id="rId10"/>
    <p:sldId id="262" r:id="rId11"/>
    <p:sldId id="292" r:id="rId12"/>
    <p:sldId id="260" r:id="rId13"/>
    <p:sldId id="283" r:id="rId14"/>
    <p:sldId id="284" r:id="rId15"/>
    <p:sldId id="285" r:id="rId16"/>
    <p:sldId id="286" r:id="rId17"/>
    <p:sldId id="287" r:id="rId18"/>
    <p:sldId id="348" r:id="rId19"/>
    <p:sldId id="288" r:id="rId20"/>
    <p:sldId id="289" r:id="rId21"/>
    <p:sldId id="290" r:id="rId22"/>
    <p:sldId id="293" r:id="rId23"/>
    <p:sldId id="340" r:id="rId24"/>
    <p:sldId id="294" r:id="rId25"/>
    <p:sldId id="300" r:id="rId26"/>
    <p:sldId id="308" r:id="rId27"/>
    <p:sldId id="295" r:id="rId28"/>
    <p:sldId id="333" r:id="rId29"/>
    <p:sldId id="298" r:id="rId30"/>
    <p:sldId id="301" r:id="rId31"/>
    <p:sldId id="299" r:id="rId32"/>
    <p:sldId id="306" r:id="rId33"/>
    <p:sldId id="305" r:id="rId34"/>
    <p:sldId id="355" r:id="rId35"/>
    <p:sldId id="312" r:id="rId36"/>
    <p:sldId id="303" r:id="rId37"/>
    <p:sldId id="304" r:id="rId38"/>
    <p:sldId id="334" r:id="rId39"/>
    <p:sldId id="335" r:id="rId40"/>
    <p:sldId id="313" r:id="rId41"/>
    <p:sldId id="307" r:id="rId42"/>
    <p:sldId id="314" r:id="rId43"/>
    <p:sldId id="317" r:id="rId44"/>
    <p:sldId id="336" r:id="rId45"/>
    <p:sldId id="353" r:id="rId46"/>
    <p:sldId id="341" r:id="rId47"/>
    <p:sldId id="318" r:id="rId48"/>
    <p:sldId id="328" r:id="rId49"/>
    <p:sldId id="319" r:id="rId50"/>
    <p:sldId id="320" r:id="rId51"/>
    <p:sldId id="321" r:id="rId52"/>
    <p:sldId id="324" r:id="rId53"/>
    <p:sldId id="323" r:id="rId54"/>
    <p:sldId id="325" r:id="rId55"/>
    <p:sldId id="326" r:id="rId56"/>
    <p:sldId id="322" r:id="rId57"/>
    <p:sldId id="342" r:id="rId58"/>
    <p:sldId id="327" r:id="rId59"/>
    <p:sldId id="330" r:id="rId60"/>
    <p:sldId id="329" r:id="rId61"/>
    <p:sldId id="331" r:id="rId62"/>
    <p:sldId id="332" r:id="rId63"/>
    <p:sldId id="310" r:id="rId64"/>
    <p:sldId id="344" r:id="rId65"/>
    <p:sldId id="345" r:id="rId66"/>
    <p:sldId id="346" r:id="rId67"/>
    <p:sldId id="347" r:id="rId68"/>
    <p:sldId id="356" r:id="rId69"/>
    <p:sldId id="349" r:id="rId70"/>
    <p:sldId id="350" r:id="rId71"/>
    <p:sldId id="351" r:id="rId72"/>
    <p:sldId id="357"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CC00"/>
    <a:srgbClr val="A50021"/>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1" autoAdjust="0"/>
    <p:restoredTop sz="94660"/>
  </p:normalViewPr>
  <p:slideViewPr>
    <p:cSldViewPr snapToGrid="0">
      <p:cViewPr varScale="1">
        <p:scale>
          <a:sx n="114" d="100"/>
          <a:sy n="114" d="100"/>
        </p:scale>
        <p:origin x="360" y="168"/>
      </p:cViewPr>
      <p:guideLst>
        <p:guide orient="horz" pos="2160"/>
        <p:guide pos="3840"/>
      </p:guideLst>
    </p:cSldViewPr>
  </p:slideViewPr>
  <p:notesTextViewPr>
    <p:cViewPr>
      <p:scale>
        <a:sx n="1" d="1"/>
        <a:sy n="1" d="1"/>
      </p:scale>
      <p:origin x="0" y="0"/>
    </p:cViewPr>
  </p:notesTextViewPr>
  <p:sorterViewPr>
    <p:cViewPr>
      <p:scale>
        <a:sx n="100" d="100"/>
        <a:sy n="100" d="100"/>
      </p:scale>
      <p:origin x="0" y="-125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452013-88DA-4B1B-9CA9-80DE28E3B6ED}" type="doc">
      <dgm:prSet loTypeId="urn:microsoft.com/office/officeart/2005/8/layout/process3" loCatId="process" qsTypeId="urn:microsoft.com/office/officeart/2005/8/quickstyle/simple1" qsCatId="simple" csTypeId="urn:microsoft.com/office/officeart/2005/8/colors/colorful4" csCatId="colorful" phldr="1"/>
      <dgm:spPr/>
    </dgm:pt>
    <dgm:pt modelId="{F18CC532-89DE-443E-B3D4-DB170E23A272}">
      <dgm:prSet phldrT="[Text]"/>
      <dgm:spPr/>
      <dgm:t>
        <a:bodyPr/>
        <a:lstStyle/>
        <a:p>
          <a:r>
            <a:rPr lang="en-US" b="1" dirty="0" smtClean="0"/>
            <a:t>EDUCATION QUALITY STANDARDS (EQS)</a:t>
          </a:r>
          <a:endParaRPr lang="en-US" b="1" dirty="0"/>
        </a:p>
      </dgm:t>
    </dgm:pt>
    <dgm:pt modelId="{2BC25409-C9A5-4BE3-AA49-9DD4E0DD3C97}" type="parTrans" cxnId="{E4FD16AF-89B9-465C-AE86-604FCBDEFE86}">
      <dgm:prSet/>
      <dgm:spPr/>
      <dgm:t>
        <a:bodyPr/>
        <a:lstStyle/>
        <a:p>
          <a:endParaRPr lang="en-US"/>
        </a:p>
      </dgm:t>
    </dgm:pt>
    <dgm:pt modelId="{360F75BD-8E2A-467D-9B01-83D49744FD3A}" type="sibTrans" cxnId="{E4FD16AF-89B9-465C-AE86-604FCBDEFE86}">
      <dgm:prSet/>
      <dgm:spPr/>
      <dgm:t>
        <a:bodyPr/>
        <a:lstStyle/>
        <a:p>
          <a:r>
            <a:rPr lang="en-US" b="1" dirty="0" smtClean="0"/>
            <a:t>FRAMES</a:t>
          </a:r>
          <a:endParaRPr lang="en-US" b="1" dirty="0"/>
        </a:p>
      </dgm:t>
    </dgm:pt>
    <dgm:pt modelId="{16F17546-3BA6-462B-9BF9-DC340D1DE471}">
      <dgm:prSet phldrT="[Text]"/>
      <dgm:spPr/>
      <dgm:t>
        <a:bodyPr/>
        <a:lstStyle/>
        <a:p>
          <a:r>
            <a:rPr lang="en-US" b="1" dirty="0" smtClean="0"/>
            <a:t>ANNUAL SNAPSHOT</a:t>
          </a:r>
          <a:endParaRPr lang="en-US" b="1" dirty="0"/>
        </a:p>
      </dgm:t>
    </dgm:pt>
    <dgm:pt modelId="{FE6ED0A4-5DA0-4AF8-9C9F-C02A9DD8E9BC}" type="parTrans" cxnId="{8CD32742-2EB4-4386-ABE4-6AB69F7FFD10}">
      <dgm:prSet/>
      <dgm:spPr/>
      <dgm:t>
        <a:bodyPr/>
        <a:lstStyle/>
        <a:p>
          <a:endParaRPr lang="en-US"/>
        </a:p>
      </dgm:t>
    </dgm:pt>
    <dgm:pt modelId="{E3B6E495-B6DF-45BA-8062-FF452D42022B}" type="sibTrans" cxnId="{8CD32742-2EB4-4386-ABE4-6AB69F7FFD10}">
      <dgm:prSet/>
      <dgm:spPr>
        <a:solidFill>
          <a:srgbClr val="8DB0A8"/>
        </a:solidFill>
      </dgm:spPr>
      <dgm:t>
        <a:bodyPr/>
        <a:lstStyle/>
        <a:p>
          <a:r>
            <a:rPr lang="en-US" b="1" dirty="0" smtClean="0"/>
            <a:t>INFORMS</a:t>
          </a:r>
          <a:endParaRPr lang="en-US" b="1" dirty="0"/>
        </a:p>
      </dgm:t>
    </dgm:pt>
    <dgm:pt modelId="{2629E468-5BEB-49EB-AD44-23C6A321DC10}">
      <dgm:prSet/>
      <dgm:spPr/>
      <dgm:t>
        <a:bodyPr/>
        <a:lstStyle/>
        <a:p>
          <a:r>
            <a:rPr lang="en-US" b="1" dirty="0" smtClean="0"/>
            <a:t>CONTINUOUS IMPROVEMENT PROCESS</a:t>
          </a:r>
          <a:endParaRPr lang="en-US" b="1" dirty="0"/>
        </a:p>
      </dgm:t>
    </dgm:pt>
    <dgm:pt modelId="{8CDF5BC0-7454-4AE0-9141-E637ED82242A}" type="parTrans" cxnId="{5A368ED2-773A-4B42-94CF-898811E23505}">
      <dgm:prSet/>
      <dgm:spPr/>
      <dgm:t>
        <a:bodyPr/>
        <a:lstStyle/>
        <a:p>
          <a:endParaRPr lang="en-US"/>
        </a:p>
      </dgm:t>
    </dgm:pt>
    <dgm:pt modelId="{4324353A-1E91-4D1D-BAAB-9DD6B90A8001}" type="sibTrans" cxnId="{5A368ED2-773A-4B42-94CF-898811E23505}">
      <dgm:prSet/>
      <dgm:spPr/>
      <dgm:t>
        <a:bodyPr/>
        <a:lstStyle/>
        <a:p>
          <a:endParaRPr lang="en-US"/>
        </a:p>
      </dgm:t>
    </dgm:pt>
    <dgm:pt modelId="{FEFCCAE9-B0F6-460F-B605-2111A3D0D399}">
      <dgm:prSet phldrT="[Text]"/>
      <dgm:spPr/>
      <dgm:t>
        <a:bodyPr/>
        <a:lstStyle/>
        <a:p>
          <a:pPr algn="r"/>
          <a:r>
            <a:rPr lang="en-US" b="1" dirty="0" smtClean="0"/>
            <a:t>INTEGRATED FIELD         REVIEWS (IFRs)</a:t>
          </a:r>
        </a:p>
      </dgm:t>
    </dgm:pt>
    <dgm:pt modelId="{F9EE5B84-A1DB-484E-8059-FEE469DB9344}" type="sibTrans" cxnId="{4870E089-387F-4708-BF04-D970D41814E4}">
      <dgm:prSet/>
      <dgm:spPr>
        <a:solidFill>
          <a:srgbClr val="85BA88"/>
        </a:solidFill>
      </dgm:spPr>
      <dgm:t>
        <a:bodyPr/>
        <a:lstStyle/>
        <a:p>
          <a:r>
            <a:rPr lang="en-US" b="1" dirty="0" smtClean="0"/>
            <a:t>PRODUCES</a:t>
          </a:r>
          <a:endParaRPr lang="en-US" b="1" dirty="0"/>
        </a:p>
      </dgm:t>
    </dgm:pt>
    <dgm:pt modelId="{4F942FD8-DF01-4E5F-B286-DA8A4E99E2B1}" type="parTrans" cxnId="{4870E089-387F-4708-BF04-D970D41814E4}">
      <dgm:prSet/>
      <dgm:spPr/>
      <dgm:t>
        <a:bodyPr/>
        <a:lstStyle/>
        <a:p>
          <a:endParaRPr lang="en-US"/>
        </a:p>
      </dgm:t>
    </dgm:pt>
    <dgm:pt modelId="{2205A34E-0D37-4B96-AC74-FB52E31646EB}" type="pres">
      <dgm:prSet presAssocID="{52452013-88DA-4B1B-9CA9-80DE28E3B6ED}" presName="linearFlow" presStyleCnt="0">
        <dgm:presLayoutVars>
          <dgm:dir/>
          <dgm:animLvl val="lvl"/>
          <dgm:resizeHandles val="exact"/>
        </dgm:presLayoutVars>
      </dgm:prSet>
      <dgm:spPr/>
    </dgm:pt>
    <dgm:pt modelId="{7E9518E7-2CD5-4FD1-B386-BD5346A088BF}" type="pres">
      <dgm:prSet presAssocID="{F18CC532-89DE-443E-B3D4-DB170E23A272}" presName="composite" presStyleCnt="0"/>
      <dgm:spPr/>
    </dgm:pt>
    <dgm:pt modelId="{31EB9DDD-3BA3-445F-873A-4EB6B55D8AA2}" type="pres">
      <dgm:prSet presAssocID="{F18CC532-89DE-443E-B3D4-DB170E23A272}" presName="parTx" presStyleLbl="node1" presStyleIdx="0" presStyleCnt="4">
        <dgm:presLayoutVars>
          <dgm:chMax val="0"/>
          <dgm:chPref val="0"/>
          <dgm:bulletEnabled val="1"/>
        </dgm:presLayoutVars>
      </dgm:prSet>
      <dgm:spPr/>
      <dgm:t>
        <a:bodyPr/>
        <a:lstStyle/>
        <a:p>
          <a:endParaRPr lang="en-US"/>
        </a:p>
      </dgm:t>
    </dgm:pt>
    <dgm:pt modelId="{E247AC76-070E-4FBC-A7BF-D6E28EBA3038}" type="pres">
      <dgm:prSet presAssocID="{F18CC532-89DE-443E-B3D4-DB170E23A272}" presName="parSh" presStyleLbl="node1" presStyleIdx="0" presStyleCnt="4" custScaleY="177491"/>
      <dgm:spPr/>
      <dgm:t>
        <a:bodyPr/>
        <a:lstStyle/>
        <a:p>
          <a:endParaRPr lang="en-US"/>
        </a:p>
      </dgm:t>
    </dgm:pt>
    <dgm:pt modelId="{FD192804-FF95-441A-8B0D-AE13CE0F7269}" type="pres">
      <dgm:prSet presAssocID="{F18CC532-89DE-443E-B3D4-DB170E23A272}" presName="desTx" presStyleLbl="fgAcc1" presStyleIdx="0" presStyleCnt="4">
        <dgm:presLayoutVars>
          <dgm:bulletEnabled val="1"/>
        </dgm:presLayoutVars>
      </dgm:prSet>
      <dgm:spPr>
        <a:solidFill>
          <a:schemeClr val="lt1">
            <a:hueOff val="0"/>
            <a:satOff val="0"/>
            <a:lumOff val="0"/>
            <a:alpha val="0"/>
          </a:schemeClr>
        </a:solidFill>
        <a:ln>
          <a:noFill/>
        </a:ln>
      </dgm:spPr>
      <dgm:t>
        <a:bodyPr/>
        <a:lstStyle/>
        <a:p>
          <a:endParaRPr lang="en-US"/>
        </a:p>
      </dgm:t>
    </dgm:pt>
    <dgm:pt modelId="{80B136E1-6012-4B22-841E-E877DC9A29D5}" type="pres">
      <dgm:prSet presAssocID="{360F75BD-8E2A-467D-9B01-83D49744FD3A}" presName="sibTrans" presStyleLbl="sibTrans2D1" presStyleIdx="0" presStyleCnt="3" custScaleX="159790" custLinFactNeighborX="-25865" custLinFactNeighborY="43930"/>
      <dgm:spPr/>
      <dgm:t>
        <a:bodyPr/>
        <a:lstStyle/>
        <a:p>
          <a:endParaRPr lang="en-US"/>
        </a:p>
      </dgm:t>
    </dgm:pt>
    <dgm:pt modelId="{A045A3B5-FCA3-47F9-BD72-5B730AC2BBCE}" type="pres">
      <dgm:prSet presAssocID="{360F75BD-8E2A-467D-9B01-83D49744FD3A}" presName="connTx" presStyleLbl="sibTrans2D1" presStyleIdx="0" presStyleCnt="3"/>
      <dgm:spPr/>
      <dgm:t>
        <a:bodyPr/>
        <a:lstStyle/>
        <a:p>
          <a:endParaRPr lang="en-US"/>
        </a:p>
      </dgm:t>
    </dgm:pt>
    <dgm:pt modelId="{FB40B666-217A-41E8-B020-717052E60142}" type="pres">
      <dgm:prSet presAssocID="{16F17546-3BA6-462B-9BF9-DC340D1DE471}" presName="composite" presStyleCnt="0"/>
      <dgm:spPr/>
    </dgm:pt>
    <dgm:pt modelId="{2B27CF7C-D75D-413D-B87E-1BAD2C07F6AA}" type="pres">
      <dgm:prSet presAssocID="{16F17546-3BA6-462B-9BF9-DC340D1DE471}" presName="parTx" presStyleLbl="node1" presStyleIdx="0" presStyleCnt="4">
        <dgm:presLayoutVars>
          <dgm:chMax val="0"/>
          <dgm:chPref val="0"/>
          <dgm:bulletEnabled val="1"/>
        </dgm:presLayoutVars>
      </dgm:prSet>
      <dgm:spPr/>
      <dgm:t>
        <a:bodyPr/>
        <a:lstStyle/>
        <a:p>
          <a:endParaRPr lang="en-US"/>
        </a:p>
      </dgm:t>
    </dgm:pt>
    <dgm:pt modelId="{E7E00ACC-6B03-4F7F-9DE1-5DD80027DFA4}" type="pres">
      <dgm:prSet presAssocID="{16F17546-3BA6-462B-9BF9-DC340D1DE471}" presName="parSh" presStyleLbl="node1" presStyleIdx="1" presStyleCnt="4" custScaleY="173323"/>
      <dgm:spPr/>
      <dgm:t>
        <a:bodyPr/>
        <a:lstStyle/>
        <a:p>
          <a:endParaRPr lang="en-US"/>
        </a:p>
      </dgm:t>
    </dgm:pt>
    <dgm:pt modelId="{1F4E72AE-4FD8-4308-846B-9F9AE8539458}" type="pres">
      <dgm:prSet presAssocID="{16F17546-3BA6-462B-9BF9-DC340D1DE471}" presName="desTx" presStyleLbl="fgAcc1" presStyleIdx="1" presStyleCnt="4">
        <dgm:presLayoutVars>
          <dgm:bulletEnabled val="1"/>
        </dgm:presLayoutVars>
      </dgm:prSet>
      <dgm:spPr>
        <a:solidFill>
          <a:schemeClr val="lt1">
            <a:hueOff val="0"/>
            <a:satOff val="0"/>
            <a:lumOff val="0"/>
            <a:alpha val="0"/>
          </a:schemeClr>
        </a:solidFill>
        <a:ln>
          <a:noFill/>
        </a:ln>
      </dgm:spPr>
      <dgm:t>
        <a:bodyPr/>
        <a:lstStyle/>
        <a:p>
          <a:endParaRPr lang="en-US"/>
        </a:p>
      </dgm:t>
    </dgm:pt>
    <dgm:pt modelId="{EE88F0DB-4E1F-4BF8-B2FE-BF2BAF4A191F}" type="pres">
      <dgm:prSet presAssocID="{E3B6E495-B6DF-45BA-8062-FF452D42022B}" presName="sibTrans" presStyleLbl="sibTrans2D1" presStyleIdx="1" presStyleCnt="3" custScaleX="147519" custScaleY="87085" custLinFactNeighborX="-26553" custLinFactNeighborY="55643"/>
      <dgm:spPr/>
      <dgm:t>
        <a:bodyPr/>
        <a:lstStyle/>
        <a:p>
          <a:endParaRPr lang="en-US"/>
        </a:p>
      </dgm:t>
    </dgm:pt>
    <dgm:pt modelId="{192659AD-A092-43F9-896D-C7984B8EA950}" type="pres">
      <dgm:prSet presAssocID="{E3B6E495-B6DF-45BA-8062-FF452D42022B}" presName="connTx" presStyleLbl="sibTrans2D1" presStyleIdx="1" presStyleCnt="3"/>
      <dgm:spPr/>
      <dgm:t>
        <a:bodyPr/>
        <a:lstStyle/>
        <a:p>
          <a:endParaRPr lang="en-US"/>
        </a:p>
      </dgm:t>
    </dgm:pt>
    <dgm:pt modelId="{B060AA37-7488-4175-AC85-9521481E57CE}" type="pres">
      <dgm:prSet presAssocID="{FEFCCAE9-B0F6-460F-B605-2111A3D0D399}" presName="composite" presStyleCnt="0"/>
      <dgm:spPr/>
    </dgm:pt>
    <dgm:pt modelId="{A23A0DC4-2183-41D6-B5C8-080972B68868}" type="pres">
      <dgm:prSet presAssocID="{FEFCCAE9-B0F6-460F-B605-2111A3D0D399}" presName="parTx" presStyleLbl="node1" presStyleIdx="1" presStyleCnt="4">
        <dgm:presLayoutVars>
          <dgm:chMax val="0"/>
          <dgm:chPref val="0"/>
          <dgm:bulletEnabled val="1"/>
        </dgm:presLayoutVars>
      </dgm:prSet>
      <dgm:spPr/>
      <dgm:t>
        <a:bodyPr/>
        <a:lstStyle/>
        <a:p>
          <a:endParaRPr lang="en-US"/>
        </a:p>
      </dgm:t>
    </dgm:pt>
    <dgm:pt modelId="{954976B1-D3E9-4BEB-A776-D9B2163738D6}" type="pres">
      <dgm:prSet presAssocID="{FEFCCAE9-B0F6-460F-B605-2111A3D0D399}" presName="parSh" presStyleLbl="node1" presStyleIdx="2" presStyleCnt="4" custScaleY="163905" custLinFactNeighborX="735" custLinFactNeighborY="-701"/>
      <dgm:spPr/>
      <dgm:t>
        <a:bodyPr/>
        <a:lstStyle/>
        <a:p>
          <a:endParaRPr lang="en-US"/>
        </a:p>
      </dgm:t>
    </dgm:pt>
    <dgm:pt modelId="{44126C64-69B8-4D57-8FCF-9185B85DEA0D}" type="pres">
      <dgm:prSet presAssocID="{FEFCCAE9-B0F6-460F-B605-2111A3D0D399}" presName="desTx" presStyleLbl="fgAcc1" presStyleIdx="2" presStyleCnt="4">
        <dgm:presLayoutVars>
          <dgm:bulletEnabled val="1"/>
        </dgm:presLayoutVars>
      </dgm:prSet>
      <dgm:spPr>
        <a:solidFill>
          <a:schemeClr val="lt1">
            <a:hueOff val="0"/>
            <a:satOff val="0"/>
            <a:lumOff val="0"/>
            <a:alpha val="0"/>
          </a:schemeClr>
        </a:solidFill>
        <a:ln>
          <a:noFill/>
        </a:ln>
      </dgm:spPr>
      <dgm:t>
        <a:bodyPr/>
        <a:lstStyle/>
        <a:p>
          <a:endParaRPr lang="en-US"/>
        </a:p>
      </dgm:t>
    </dgm:pt>
    <dgm:pt modelId="{40A75317-EC8F-4AA5-8506-DB7ABCF012AF}" type="pres">
      <dgm:prSet presAssocID="{F9EE5B84-A1DB-484E-8059-FEE469DB9344}" presName="sibTrans" presStyleLbl="sibTrans2D1" presStyleIdx="2" presStyleCnt="3" custScaleX="160974" custLinFactNeighborX="-42578" custLinFactNeighborY="54167"/>
      <dgm:spPr/>
      <dgm:t>
        <a:bodyPr/>
        <a:lstStyle/>
        <a:p>
          <a:endParaRPr lang="en-US"/>
        </a:p>
      </dgm:t>
    </dgm:pt>
    <dgm:pt modelId="{DEE29C62-4354-4E6D-893C-C88C67DD691C}" type="pres">
      <dgm:prSet presAssocID="{F9EE5B84-A1DB-484E-8059-FEE469DB9344}" presName="connTx" presStyleLbl="sibTrans2D1" presStyleIdx="2" presStyleCnt="3"/>
      <dgm:spPr/>
      <dgm:t>
        <a:bodyPr/>
        <a:lstStyle/>
        <a:p>
          <a:endParaRPr lang="en-US"/>
        </a:p>
      </dgm:t>
    </dgm:pt>
    <dgm:pt modelId="{AD1F9446-F0EF-4170-955A-1DC35721ABE9}" type="pres">
      <dgm:prSet presAssocID="{2629E468-5BEB-49EB-AD44-23C6A321DC10}" presName="composite" presStyleCnt="0"/>
      <dgm:spPr/>
    </dgm:pt>
    <dgm:pt modelId="{E9BD529C-A8B1-4501-B072-87698A89475E}" type="pres">
      <dgm:prSet presAssocID="{2629E468-5BEB-49EB-AD44-23C6A321DC10}" presName="parTx" presStyleLbl="node1" presStyleIdx="2" presStyleCnt="4">
        <dgm:presLayoutVars>
          <dgm:chMax val="0"/>
          <dgm:chPref val="0"/>
          <dgm:bulletEnabled val="1"/>
        </dgm:presLayoutVars>
      </dgm:prSet>
      <dgm:spPr/>
      <dgm:t>
        <a:bodyPr/>
        <a:lstStyle/>
        <a:p>
          <a:endParaRPr lang="en-US"/>
        </a:p>
      </dgm:t>
    </dgm:pt>
    <dgm:pt modelId="{C03A9EEA-8DD3-4942-978A-C8C57C7D91D4}" type="pres">
      <dgm:prSet presAssocID="{2629E468-5BEB-49EB-AD44-23C6A321DC10}" presName="parSh" presStyleLbl="node1" presStyleIdx="3" presStyleCnt="4" custScaleY="179001"/>
      <dgm:spPr/>
      <dgm:t>
        <a:bodyPr/>
        <a:lstStyle/>
        <a:p>
          <a:endParaRPr lang="en-US"/>
        </a:p>
      </dgm:t>
    </dgm:pt>
    <dgm:pt modelId="{E68ADD79-2B06-4A3D-9FAD-750E1F3737F5}" type="pres">
      <dgm:prSet presAssocID="{2629E468-5BEB-49EB-AD44-23C6A321DC10}" presName="desTx" presStyleLbl="fgAcc1" presStyleIdx="3" presStyleCnt="4">
        <dgm:presLayoutVars>
          <dgm:bulletEnabled val="1"/>
        </dgm:presLayoutVars>
      </dgm:prSet>
      <dgm:spPr>
        <a:solidFill>
          <a:schemeClr val="lt1">
            <a:hueOff val="0"/>
            <a:satOff val="0"/>
            <a:lumOff val="0"/>
            <a:alpha val="0"/>
          </a:schemeClr>
        </a:solidFill>
        <a:ln>
          <a:noFill/>
        </a:ln>
      </dgm:spPr>
      <dgm:t>
        <a:bodyPr/>
        <a:lstStyle/>
        <a:p>
          <a:endParaRPr lang="en-US"/>
        </a:p>
      </dgm:t>
    </dgm:pt>
  </dgm:ptLst>
  <dgm:cxnLst>
    <dgm:cxn modelId="{AB8A30B0-2C5C-A849-B724-33CDDFAE2AB2}" type="presOf" srcId="{E3B6E495-B6DF-45BA-8062-FF452D42022B}" destId="{EE88F0DB-4E1F-4BF8-B2FE-BF2BAF4A191F}" srcOrd="0" destOrd="0" presId="urn:microsoft.com/office/officeart/2005/8/layout/process3"/>
    <dgm:cxn modelId="{DE5B2B64-1FC2-BF4B-81A0-885305536F45}" type="presOf" srcId="{F18CC532-89DE-443E-B3D4-DB170E23A272}" destId="{E247AC76-070E-4FBC-A7BF-D6E28EBA3038}" srcOrd="1" destOrd="0" presId="urn:microsoft.com/office/officeart/2005/8/layout/process3"/>
    <dgm:cxn modelId="{B6224DC4-5558-7E47-9347-73F49FCFE071}" type="presOf" srcId="{360F75BD-8E2A-467D-9B01-83D49744FD3A}" destId="{80B136E1-6012-4B22-841E-E877DC9A29D5}" srcOrd="0" destOrd="0" presId="urn:microsoft.com/office/officeart/2005/8/layout/process3"/>
    <dgm:cxn modelId="{E4FD16AF-89B9-465C-AE86-604FCBDEFE86}" srcId="{52452013-88DA-4B1B-9CA9-80DE28E3B6ED}" destId="{F18CC532-89DE-443E-B3D4-DB170E23A272}" srcOrd="0" destOrd="0" parTransId="{2BC25409-C9A5-4BE3-AA49-9DD4E0DD3C97}" sibTransId="{360F75BD-8E2A-467D-9B01-83D49744FD3A}"/>
    <dgm:cxn modelId="{7957F020-4BF9-8148-AF16-02BE2E7CE680}" type="presOf" srcId="{F9EE5B84-A1DB-484E-8059-FEE469DB9344}" destId="{DEE29C62-4354-4E6D-893C-C88C67DD691C}" srcOrd="1" destOrd="0" presId="urn:microsoft.com/office/officeart/2005/8/layout/process3"/>
    <dgm:cxn modelId="{52D28335-B3DC-834D-BAB5-EE48E13FC0BE}" type="presOf" srcId="{F18CC532-89DE-443E-B3D4-DB170E23A272}" destId="{31EB9DDD-3BA3-445F-873A-4EB6B55D8AA2}" srcOrd="0" destOrd="0" presId="urn:microsoft.com/office/officeart/2005/8/layout/process3"/>
    <dgm:cxn modelId="{D613FA18-55AF-B340-8745-A3EA976CB0BE}" type="presOf" srcId="{2629E468-5BEB-49EB-AD44-23C6A321DC10}" destId="{C03A9EEA-8DD3-4942-978A-C8C57C7D91D4}" srcOrd="1" destOrd="0" presId="urn:microsoft.com/office/officeart/2005/8/layout/process3"/>
    <dgm:cxn modelId="{704C928E-F0AB-8F45-8ABE-44432A91059D}" type="presOf" srcId="{16F17546-3BA6-462B-9BF9-DC340D1DE471}" destId="{E7E00ACC-6B03-4F7F-9DE1-5DD80027DFA4}" srcOrd="1" destOrd="0" presId="urn:microsoft.com/office/officeart/2005/8/layout/process3"/>
    <dgm:cxn modelId="{02B14DBC-03C9-3241-AFF8-DF9FB16ADEE0}" type="presOf" srcId="{F9EE5B84-A1DB-484E-8059-FEE469DB9344}" destId="{40A75317-EC8F-4AA5-8506-DB7ABCF012AF}" srcOrd="0" destOrd="0" presId="urn:microsoft.com/office/officeart/2005/8/layout/process3"/>
    <dgm:cxn modelId="{EF594C44-33A9-CB4D-823A-899730E682EA}" type="presOf" srcId="{FEFCCAE9-B0F6-460F-B605-2111A3D0D399}" destId="{A23A0DC4-2183-41D6-B5C8-080972B68868}" srcOrd="0" destOrd="0" presId="urn:microsoft.com/office/officeart/2005/8/layout/process3"/>
    <dgm:cxn modelId="{2B4CB028-C705-3E4E-9645-6DB73FCE3DD4}" type="presOf" srcId="{E3B6E495-B6DF-45BA-8062-FF452D42022B}" destId="{192659AD-A092-43F9-896D-C7984B8EA950}" srcOrd="1" destOrd="0" presId="urn:microsoft.com/office/officeart/2005/8/layout/process3"/>
    <dgm:cxn modelId="{C0B10A6D-E75A-3342-B772-FC78C15F94DA}" type="presOf" srcId="{52452013-88DA-4B1B-9CA9-80DE28E3B6ED}" destId="{2205A34E-0D37-4B96-AC74-FB52E31646EB}" srcOrd="0" destOrd="0" presId="urn:microsoft.com/office/officeart/2005/8/layout/process3"/>
    <dgm:cxn modelId="{8CD32742-2EB4-4386-ABE4-6AB69F7FFD10}" srcId="{52452013-88DA-4B1B-9CA9-80DE28E3B6ED}" destId="{16F17546-3BA6-462B-9BF9-DC340D1DE471}" srcOrd="1" destOrd="0" parTransId="{FE6ED0A4-5DA0-4AF8-9C9F-C02A9DD8E9BC}" sibTransId="{E3B6E495-B6DF-45BA-8062-FF452D42022B}"/>
    <dgm:cxn modelId="{5A368ED2-773A-4B42-94CF-898811E23505}" srcId="{52452013-88DA-4B1B-9CA9-80DE28E3B6ED}" destId="{2629E468-5BEB-49EB-AD44-23C6A321DC10}" srcOrd="3" destOrd="0" parTransId="{8CDF5BC0-7454-4AE0-9141-E637ED82242A}" sibTransId="{4324353A-1E91-4D1D-BAAB-9DD6B90A8001}"/>
    <dgm:cxn modelId="{C001F5AB-AD78-3C47-ADCD-79DF6A726C8D}" type="presOf" srcId="{16F17546-3BA6-462B-9BF9-DC340D1DE471}" destId="{2B27CF7C-D75D-413D-B87E-1BAD2C07F6AA}" srcOrd="0" destOrd="0" presId="urn:microsoft.com/office/officeart/2005/8/layout/process3"/>
    <dgm:cxn modelId="{4870E089-387F-4708-BF04-D970D41814E4}" srcId="{52452013-88DA-4B1B-9CA9-80DE28E3B6ED}" destId="{FEFCCAE9-B0F6-460F-B605-2111A3D0D399}" srcOrd="2" destOrd="0" parTransId="{4F942FD8-DF01-4E5F-B286-DA8A4E99E2B1}" sibTransId="{F9EE5B84-A1DB-484E-8059-FEE469DB9344}"/>
    <dgm:cxn modelId="{FE563636-B656-C143-8531-F270E8159291}" type="presOf" srcId="{2629E468-5BEB-49EB-AD44-23C6A321DC10}" destId="{E9BD529C-A8B1-4501-B072-87698A89475E}" srcOrd="0" destOrd="0" presId="urn:microsoft.com/office/officeart/2005/8/layout/process3"/>
    <dgm:cxn modelId="{2AA39C3A-4094-7B40-B314-9DB8DEF3B3B0}" type="presOf" srcId="{360F75BD-8E2A-467D-9B01-83D49744FD3A}" destId="{A045A3B5-FCA3-47F9-BD72-5B730AC2BBCE}" srcOrd="1" destOrd="0" presId="urn:microsoft.com/office/officeart/2005/8/layout/process3"/>
    <dgm:cxn modelId="{9808EE8E-85AF-A84D-9287-7BDEF3A00B60}" type="presOf" srcId="{FEFCCAE9-B0F6-460F-B605-2111A3D0D399}" destId="{954976B1-D3E9-4BEB-A776-D9B2163738D6}" srcOrd="1" destOrd="0" presId="urn:microsoft.com/office/officeart/2005/8/layout/process3"/>
    <dgm:cxn modelId="{46188AA3-D2EF-824F-B5BD-DC05FEE67BD4}" type="presParOf" srcId="{2205A34E-0D37-4B96-AC74-FB52E31646EB}" destId="{7E9518E7-2CD5-4FD1-B386-BD5346A088BF}" srcOrd="0" destOrd="0" presId="urn:microsoft.com/office/officeart/2005/8/layout/process3"/>
    <dgm:cxn modelId="{311F451D-EB14-8F44-939D-5CFF214A6944}" type="presParOf" srcId="{7E9518E7-2CD5-4FD1-B386-BD5346A088BF}" destId="{31EB9DDD-3BA3-445F-873A-4EB6B55D8AA2}" srcOrd="0" destOrd="0" presId="urn:microsoft.com/office/officeart/2005/8/layout/process3"/>
    <dgm:cxn modelId="{44D02231-CD1D-7F44-9F08-527151AC6367}" type="presParOf" srcId="{7E9518E7-2CD5-4FD1-B386-BD5346A088BF}" destId="{E247AC76-070E-4FBC-A7BF-D6E28EBA3038}" srcOrd="1" destOrd="0" presId="urn:microsoft.com/office/officeart/2005/8/layout/process3"/>
    <dgm:cxn modelId="{EE34AEA0-DFB0-FC48-A174-F84F8203DE34}" type="presParOf" srcId="{7E9518E7-2CD5-4FD1-B386-BD5346A088BF}" destId="{FD192804-FF95-441A-8B0D-AE13CE0F7269}" srcOrd="2" destOrd="0" presId="urn:microsoft.com/office/officeart/2005/8/layout/process3"/>
    <dgm:cxn modelId="{469AAB9D-3F3F-674B-BA39-BB275E3C220C}" type="presParOf" srcId="{2205A34E-0D37-4B96-AC74-FB52E31646EB}" destId="{80B136E1-6012-4B22-841E-E877DC9A29D5}" srcOrd="1" destOrd="0" presId="urn:microsoft.com/office/officeart/2005/8/layout/process3"/>
    <dgm:cxn modelId="{002BDF92-03C3-194A-A4FA-DDFADEA6AF5B}" type="presParOf" srcId="{80B136E1-6012-4B22-841E-E877DC9A29D5}" destId="{A045A3B5-FCA3-47F9-BD72-5B730AC2BBCE}" srcOrd="0" destOrd="0" presId="urn:microsoft.com/office/officeart/2005/8/layout/process3"/>
    <dgm:cxn modelId="{10FBF64D-0979-2740-92B4-0507E43F2335}" type="presParOf" srcId="{2205A34E-0D37-4B96-AC74-FB52E31646EB}" destId="{FB40B666-217A-41E8-B020-717052E60142}" srcOrd="2" destOrd="0" presId="urn:microsoft.com/office/officeart/2005/8/layout/process3"/>
    <dgm:cxn modelId="{36AB132A-D5DD-5F40-AA0C-C474D8BA9F70}" type="presParOf" srcId="{FB40B666-217A-41E8-B020-717052E60142}" destId="{2B27CF7C-D75D-413D-B87E-1BAD2C07F6AA}" srcOrd="0" destOrd="0" presId="urn:microsoft.com/office/officeart/2005/8/layout/process3"/>
    <dgm:cxn modelId="{5D825966-FC34-3D46-B73D-B4DDC0222556}" type="presParOf" srcId="{FB40B666-217A-41E8-B020-717052E60142}" destId="{E7E00ACC-6B03-4F7F-9DE1-5DD80027DFA4}" srcOrd="1" destOrd="0" presId="urn:microsoft.com/office/officeart/2005/8/layout/process3"/>
    <dgm:cxn modelId="{7F4CBCB0-3140-F248-9C39-40F4BD1E04B6}" type="presParOf" srcId="{FB40B666-217A-41E8-B020-717052E60142}" destId="{1F4E72AE-4FD8-4308-846B-9F9AE8539458}" srcOrd="2" destOrd="0" presId="urn:microsoft.com/office/officeart/2005/8/layout/process3"/>
    <dgm:cxn modelId="{1958E75B-79E2-DA4C-BA34-D5BCD21DB384}" type="presParOf" srcId="{2205A34E-0D37-4B96-AC74-FB52E31646EB}" destId="{EE88F0DB-4E1F-4BF8-B2FE-BF2BAF4A191F}" srcOrd="3" destOrd="0" presId="urn:microsoft.com/office/officeart/2005/8/layout/process3"/>
    <dgm:cxn modelId="{B018BC84-8650-DC4D-BEB6-70F43B32A7BE}" type="presParOf" srcId="{EE88F0DB-4E1F-4BF8-B2FE-BF2BAF4A191F}" destId="{192659AD-A092-43F9-896D-C7984B8EA950}" srcOrd="0" destOrd="0" presId="urn:microsoft.com/office/officeart/2005/8/layout/process3"/>
    <dgm:cxn modelId="{933A219F-BE9E-4A40-B9E1-876CB7F4055C}" type="presParOf" srcId="{2205A34E-0D37-4B96-AC74-FB52E31646EB}" destId="{B060AA37-7488-4175-AC85-9521481E57CE}" srcOrd="4" destOrd="0" presId="urn:microsoft.com/office/officeart/2005/8/layout/process3"/>
    <dgm:cxn modelId="{56144F1F-6CBA-2747-AF54-AA504C95BE89}" type="presParOf" srcId="{B060AA37-7488-4175-AC85-9521481E57CE}" destId="{A23A0DC4-2183-41D6-B5C8-080972B68868}" srcOrd="0" destOrd="0" presId="urn:microsoft.com/office/officeart/2005/8/layout/process3"/>
    <dgm:cxn modelId="{2CAF615B-811B-F440-AF28-B6DE2CE3671C}" type="presParOf" srcId="{B060AA37-7488-4175-AC85-9521481E57CE}" destId="{954976B1-D3E9-4BEB-A776-D9B2163738D6}" srcOrd="1" destOrd="0" presId="urn:microsoft.com/office/officeart/2005/8/layout/process3"/>
    <dgm:cxn modelId="{3CC638AA-4C9B-9D47-84E7-C213C212080D}" type="presParOf" srcId="{B060AA37-7488-4175-AC85-9521481E57CE}" destId="{44126C64-69B8-4D57-8FCF-9185B85DEA0D}" srcOrd="2" destOrd="0" presId="urn:microsoft.com/office/officeart/2005/8/layout/process3"/>
    <dgm:cxn modelId="{2E35D508-85A1-EA4E-AB6A-84DA9B6DCCEE}" type="presParOf" srcId="{2205A34E-0D37-4B96-AC74-FB52E31646EB}" destId="{40A75317-EC8F-4AA5-8506-DB7ABCF012AF}" srcOrd="5" destOrd="0" presId="urn:microsoft.com/office/officeart/2005/8/layout/process3"/>
    <dgm:cxn modelId="{620C88FF-BBC3-2B48-B915-5AA02EC5E94E}" type="presParOf" srcId="{40A75317-EC8F-4AA5-8506-DB7ABCF012AF}" destId="{DEE29C62-4354-4E6D-893C-C88C67DD691C}" srcOrd="0" destOrd="0" presId="urn:microsoft.com/office/officeart/2005/8/layout/process3"/>
    <dgm:cxn modelId="{73532D44-BE30-694E-8099-055C33F59FFA}" type="presParOf" srcId="{2205A34E-0D37-4B96-AC74-FB52E31646EB}" destId="{AD1F9446-F0EF-4170-955A-1DC35721ABE9}" srcOrd="6" destOrd="0" presId="urn:microsoft.com/office/officeart/2005/8/layout/process3"/>
    <dgm:cxn modelId="{1F152499-71F6-AB4A-84F5-B99406B8A6B8}" type="presParOf" srcId="{AD1F9446-F0EF-4170-955A-1DC35721ABE9}" destId="{E9BD529C-A8B1-4501-B072-87698A89475E}" srcOrd="0" destOrd="0" presId="urn:microsoft.com/office/officeart/2005/8/layout/process3"/>
    <dgm:cxn modelId="{CAACEB0F-CB34-2448-89A6-37EF7F325185}" type="presParOf" srcId="{AD1F9446-F0EF-4170-955A-1DC35721ABE9}" destId="{C03A9EEA-8DD3-4942-978A-C8C57C7D91D4}" srcOrd="1" destOrd="0" presId="urn:microsoft.com/office/officeart/2005/8/layout/process3"/>
    <dgm:cxn modelId="{CD37897F-4AC5-7846-83A6-B3007783A5AB}" type="presParOf" srcId="{AD1F9446-F0EF-4170-955A-1DC35721ABE9}" destId="{E68ADD79-2B06-4A3D-9FAD-750E1F3737F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C079C-7CFF-457E-91D3-DD4D6AA071E0}" type="doc">
      <dgm:prSet loTypeId="urn:microsoft.com/office/officeart/2005/8/layout/gear1" loCatId="relationship" qsTypeId="urn:microsoft.com/office/officeart/2005/8/quickstyle/simple1" qsCatId="simple" csTypeId="urn:microsoft.com/office/officeart/2005/8/colors/accent1_2" csCatId="accent1" phldr="1"/>
      <dgm:spPr/>
    </dgm:pt>
    <dgm:pt modelId="{08FB653F-D004-48B8-9526-8236CBF16978}">
      <dgm:prSet phldrT="[Text]"/>
      <dgm:spPr/>
      <dgm:t>
        <a:bodyPr/>
        <a:lstStyle/>
        <a:p>
          <a:r>
            <a:rPr lang="en-US" b="1" dirty="0" smtClean="0"/>
            <a:t>practice</a:t>
          </a:r>
          <a:endParaRPr lang="en-US" b="1" dirty="0"/>
        </a:p>
      </dgm:t>
    </dgm:pt>
    <dgm:pt modelId="{7A02B720-13BB-4236-825E-8CDB63B33B33}" type="parTrans" cxnId="{417C60E3-BB36-4CF2-840F-BEF9F19AFF41}">
      <dgm:prSet/>
      <dgm:spPr/>
      <dgm:t>
        <a:bodyPr/>
        <a:lstStyle/>
        <a:p>
          <a:endParaRPr lang="en-US"/>
        </a:p>
      </dgm:t>
    </dgm:pt>
    <dgm:pt modelId="{420C8B42-4D9C-47EF-8F90-D38B5FBEF491}" type="sibTrans" cxnId="{417C60E3-BB36-4CF2-840F-BEF9F19AFF41}">
      <dgm:prSet/>
      <dgm:spPr/>
      <dgm:t>
        <a:bodyPr/>
        <a:lstStyle/>
        <a:p>
          <a:endParaRPr lang="en-US"/>
        </a:p>
      </dgm:t>
    </dgm:pt>
    <dgm:pt modelId="{28A613C6-82A7-4D9D-AEB1-A5491C4D9AF0}">
      <dgm:prSet phldrT="[Text]"/>
      <dgm:spPr/>
      <dgm:t>
        <a:bodyPr/>
        <a:lstStyle/>
        <a:p>
          <a:r>
            <a:rPr lang="en-US" b="1" dirty="0" smtClean="0"/>
            <a:t>policy</a:t>
          </a:r>
          <a:endParaRPr lang="en-US" b="1" dirty="0"/>
        </a:p>
      </dgm:t>
    </dgm:pt>
    <dgm:pt modelId="{FF7F698F-FDBC-4541-AE3C-EB3D0473FEF4}" type="parTrans" cxnId="{E833571C-2864-4015-87F0-E68FFC79E0C3}">
      <dgm:prSet/>
      <dgm:spPr/>
      <dgm:t>
        <a:bodyPr/>
        <a:lstStyle/>
        <a:p>
          <a:endParaRPr lang="en-US"/>
        </a:p>
      </dgm:t>
    </dgm:pt>
    <dgm:pt modelId="{16D3CA72-AAAB-4B03-933B-A790C6321052}" type="sibTrans" cxnId="{E833571C-2864-4015-87F0-E68FFC79E0C3}">
      <dgm:prSet/>
      <dgm:spPr/>
      <dgm:t>
        <a:bodyPr/>
        <a:lstStyle/>
        <a:p>
          <a:endParaRPr lang="en-US"/>
        </a:p>
      </dgm:t>
    </dgm:pt>
    <dgm:pt modelId="{F9DA87D7-FB56-4803-A81C-90F504FF9745}">
      <dgm:prSet phldrT="[Text]"/>
      <dgm:spPr/>
      <dgm:t>
        <a:bodyPr/>
        <a:lstStyle/>
        <a:p>
          <a:r>
            <a:rPr lang="en-US" b="1" dirty="0" smtClean="0"/>
            <a:t>research</a:t>
          </a:r>
          <a:endParaRPr lang="en-US" b="1" dirty="0"/>
        </a:p>
      </dgm:t>
    </dgm:pt>
    <dgm:pt modelId="{2057C63C-6773-4D09-B368-1A12CFC6D496}" type="parTrans" cxnId="{EB5A629D-05EC-4295-B4C4-9687CBCB694B}">
      <dgm:prSet/>
      <dgm:spPr/>
      <dgm:t>
        <a:bodyPr/>
        <a:lstStyle/>
        <a:p>
          <a:endParaRPr lang="en-US"/>
        </a:p>
      </dgm:t>
    </dgm:pt>
    <dgm:pt modelId="{0822D8A4-7C2E-4D80-8324-222D67F4D25D}" type="sibTrans" cxnId="{EB5A629D-05EC-4295-B4C4-9687CBCB694B}">
      <dgm:prSet/>
      <dgm:spPr/>
      <dgm:t>
        <a:bodyPr/>
        <a:lstStyle/>
        <a:p>
          <a:endParaRPr lang="en-US"/>
        </a:p>
      </dgm:t>
    </dgm:pt>
    <dgm:pt modelId="{5E9D6E0F-C1F5-45E7-9238-760D4FAED848}" type="pres">
      <dgm:prSet presAssocID="{22DC079C-7CFF-457E-91D3-DD4D6AA071E0}" presName="composite" presStyleCnt="0">
        <dgm:presLayoutVars>
          <dgm:chMax val="3"/>
          <dgm:animLvl val="lvl"/>
          <dgm:resizeHandles val="exact"/>
        </dgm:presLayoutVars>
      </dgm:prSet>
      <dgm:spPr/>
    </dgm:pt>
    <dgm:pt modelId="{ACA11613-0973-4520-B42B-E835543EC4D5}" type="pres">
      <dgm:prSet presAssocID="{08FB653F-D004-48B8-9526-8236CBF16978}" presName="gear1" presStyleLbl="node1" presStyleIdx="0" presStyleCnt="3">
        <dgm:presLayoutVars>
          <dgm:chMax val="1"/>
          <dgm:bulletEnabled val="1"/>
        </dgm:presLayoutVars>
      </dgm:prSet>
      <dgm:spPr/>
      <dgm:t>
        <a:bodyPr/>
        <a:lstStyle/>
        <a:p>
          <a:endParaRPr lang="en-US"/>
        </a:p>
      </dgm:t>
    </dgm:pt>
    <dgm:pt modelId="{17508A0D-7041-4218-B18B-BC8577D38DD5}" type="pres">
      <dgm:prSet presAssocID="{08FB653F-D004-48B8-9526-8236CBF16978}" presName="gear1srcNode" presStyleLbl="node1" presStyleIdx="0" presStyleCnt="3"/>
      <dgm:spPr/>
      <dgm:t>
        <a:bodyPr/>
        <a:lstStyle/>
        <a:p>
          <a:endParaRPr lang="en-US"/>
        </a:p>
      </dgm:t>
    </dgm:pt>
    <dgm:pt modelId="{1CF193F5-9E86-4F04-9B54-1C3C5237838D}" type="pres">
      <dgm:prSet presAssocID="{08FB653F-D004-48B8-9526-8236CBF16978}" presName="gear1dstNode" presStyleLbl="node1" presStyleIdx="0" presStyleCnt="3"/>
      <dgm:spPr/>
      <dgm:t>
        <a:bodyPr/>
        <a:lstStyle/>
        <a:p>
          <a:endParaRPr lang="en-US"/>
        </a:p>
      </dgm:t>
    </dgm:pt>
    <dgm:pt modelId="{06F06C03-16C2-4821-8E0C-D40E7F4F4102}" type="pres">
      <dgm:prSet presAssocID="{28A613C6-82A7-4D9D-AEB1-A5491C4D9AF0}" presName="gear2" presStyleLbl="node1" presStyleIdx="1" presStyleCnt="3">
        <dgm:presLayoutVars>
          <dgm:chMax val="1"/>
          <dgm:bulletEnabled val="1"/>
        </dgm:presLayoutVars>
      </dgm:prSet>
      <dgm:spPr/>
      <dgm:t>
        <a:bodyPr/>
        <a:lstStyle/>
        <a:p>
          <a:endParaRPr lang="en-US"/>
        </a:p>
      </dgm:t>
    </dgm:pt>
    <dgm:pt modelId="{F480054C-DE83-42E8-AE42-3BFA14E90A46}" type="pres">
      <dgm:prSet presAssocID="{28A613C6-82A7-4D9D-AEB1-A5491C4D9AF0}" presName="gear2srcNode" presStyleLbl="node1" presStyleIdx="1" presStyleCnt="3"/>
      <dgm:spPr/>
      <dgm:t>
        <a:bodyPr/>
        <a:lstStyle/>
        <a:p>
          <a:endParaRPr lang="en-US"/>
        </a:p>
      </dgm:t>
    </dgm:pt>
    <dgm:pt modelId="{51630D6F-1952-422D-AB10-7722EC3DA696}" type="pres">
      <dgm:prSet presAssocID="{28A613C6-82A7-4D9D-AEB1-A5491C4D9AF0}" presName="gear2dstNode" presStyleLbl="node1" presStyleIdx="1" presStyleCnt="3"/>
      <dgm:spPr/>
      <dgm:t>
        <a:bodyPr/>
        <a:lstStyle/>
        <a:p>
          <a:endParaRPr lang="en-US"/>
        </a:p>
      </dgm:t>
    </dgm:pt>
    <dgm:pt modelId="{7BCA9F5F-8911-4D84-B413-739B33187BDD}" type="pres">
      <dgm:prSet presAssocID="{F9DA87D7-FB56-4803-A81C-90F504FF9745}" presName="gear3" presStyleLbl="node1" presStyleIdx="2" presStyleCnt="3"/>
      <dgm:spPr/>
      <dgm:t>
        <a:bodyPr/>
        <a:lstStyle/>
        <a:p>
          <a:endParaRPr lang="en-US"/>
        </a:p>
      </dgm:t>
    </dgm:pt>
    <dgm:pt modelId="{AE025AA3-6B79-41C1-9EF5-016A0B51638F}" type="pres">
      <dgm:prSet presAssocID="{F9DA87D7-FB56-4803-A81C-90F504FF9745}" presName="gear3tx" presStyleLbl="node1" presStyleIdx="2" presStyleCnt="3">
        <dgm:presLayoutVars>
          <dgm:chMax val="1"/>
          <dgm:bulletEnabled val="1"/>
        </dgm:presLayoutVars>
      </dgm:prSet>
      <dgm:spPr/>
      <dgm:t>
        <a:bodyPr/>
        <a:lstStyle/>
        <a:p>
          <a:endParaRPr lang="en-US"/>
        </a:p>
      </dgm:t>
    </dgm:pt>
    <dgm:pt modelId="{AB2BB2D2-9B20-4F36-974A-ACC4A086A2C7}" type="pres">
      <dgm:prSet presAssocID="{F9DA87D7-FB56-4803-A81C-90F504FF9745}" presName="gear3srcNode" presStyleLbl="node1" presStyleIdx="2" presStyleCnt="3"/>
      <dgm:spPr/>
      <dgm:t>
        <a:bodyPr/>
        <a:lstStyle/>
        <a:p>
          <a:endParaRPr lang="en-US"/>
        </a:p>
      </dgm:t>
    </dgm:pt>
    <dgm:pt modelId="{60FC9890-90C4-4A21-9490-18D0FB2A6FDA}" type="pres">
      <dgm:prSet presAssocID="{F9DA87D7-FB56-4803-A81C-90F504FF9745}" presName="gear3dstNode" presStyleLbl="node1" presStyleIdx="2" presStyleCnt="3"/>
      <dgm:spPr/>
      <dgm:t>
        <a:bodyPr/>
        <a:lstStyle/>
        <a:p>
          <a:endParaRPr lang="en-US"/>
        </a:p>
      </dgm:t>
    </dgm:pt>
    <dgm:pt modelId="{F7853DE2-AE00-4965-93D5-DA0971CC1646}" type="pres">
      <dgm:prSet presAssocID="{420C8B42-4D9C-47EF-8F90-D38B5FBEF491}" presName="connector1" presStyleLbl="sibTrans2D1" presStyleIdx="0" presStyleCnt="3"/>
      <dgm:spPr/>
      <dgm:t>
        <a:bodyPr/>
        <a:lstStyle/>
        <a:p>
          <a:endParaRPr lang="en-US"/>
        </a:p>
      </dgm:t>
    </dgm:pt>
    <dgm:pt modelId="{48C75D2C-C2AD-4A8A-8A02-9793900D46AA}" type="pres">
      <dgm:prSet presAssocID="{16D3CA72-AAAB-4B03-933B-A790C6321052}" presName="connector2" presStyleLbl="sibTrans2D1" presStyleIdx="1" presStyleCnt="3"/>
      <dgm:spPr/>
      <dgm:t>
        <a:bodyPr/>
        <a:lstStyle/>
        <a:p>
          <a:endParaRPr lang="en-US"/>
        </a:p>
      </dgm:t>
    </dgm:pt>
    <dgm:pt modelId="{1D6C664D-956A-4162-B643-B8902D16ACD6}" type="pres">
      <dgm:prSet presAssocID="{0822D8A4-7C2E-4D80-8324-222D67F4D25D}" presName="connector3" presStyleLbl="sibTrans2D1" presStyleIdx="2" presStyleCnt="3"/>
      <dgm:spPr/>
      <dgm:t>
        <a:bodyPr/>
        <a:lstStyle/>
        <a:p>
          <a:endParaRPr lang="en-US"/>
        </a:p>
      </dgm:t>
    </dgm:pt>
  </dgm:ptLst>
  <dgm:cxnLst>
    <dgm:cxn modelId="{63F5D064-59CF-E241-A33A-F26B7FEB67A1}" type="presOf" srcId="{F9DA87D7-FB56-4803-A81C-90F504FF9745}" destId="{AE025AA3-6B79-41C1-9EF5-016A0B51638F}" srcOrd="1" destOrd="0" presId="urn:microsoft.com/office/officeart/2005/8/layout/gear1"/>
    <dgm:cxn modelId="{00D015A0-5028-4B4E-BEF0-22751E712894}" type="presOf" srcId="{08FB653F-D004-48B8-9526-8236CBF16978}" destId="{17508A0D-7041-4218-B18B-BC8577D38DD5}" srcOrd="1" destOrd="0" presId="urn:microsoft.com/office/officeart/2005/8/layout/gear1"/>
    <dgm:cxn modelId="{C8767348-4E8E-E04A-BBF7-2D5C39C750D1}" type="presOf" srcId="{F9DA87D7-FB56-4803-A81C-90F504FF9745}" destId="{AB2BB2D2-9B20-4F36-974A-ACC4A086A2C7}" srcOrd="2" destOrd="0" presId="urn:microsoft.com/office/officeart/2005/8/layout/gear1"/>
    <dgm:cxn modelId="{C1B9E743-A439-274C-B033-FCD1353D8ABE}" type="presOf" srcId="{F9DA87D7-FB56-4803-A81C-90F504FF9745}" destId="{60FC9890-90C4-4A21-9490-18D0FB2A6FDA}" srcOrd="3" destOrd="0" presId="urn:microsoft.com/office/officeart/2005/8/layout/gear1"/>
    <dgm:cxn modelId="{7BF79B0A-84F4-DA4C-8507-D760FCF2DA72}" type="presOf" srcId="{08FB653F-D004-48B8-9526-8236CBF16978}" destId="{ACA11613-0973-4520-B42B-E835543EC4D5}" srcOrd="0" destOrd="0" presId="urn:microsoft.com/office/officeart/2005/8/layout/gear1"/>
    <dgm:cxn modelId="{6BA4294B-FF5E-634E-8776-95A467F30B39}" type="presOf" srcId="{16D3CA72-AAAB-4B03-933B-A790C6321052}" destId="{48C75D2C-C2AD-4A8A-8A02-9793900D46AA}" srcOrd="0" destOrd="0" presId="urn:microsoft.com/office/officeart/2005/8/layout/gear1"/>
    <dgm:cxn modelId="{E833571C-2864-4015-87F0-E68FFC79E0C3}" srcId="{22DC079C-7CFF-457E-91D3-DD4D6AA071E0}" destId="{28A613C6-82A7-4D9D-AEB1-A5491C4D9AF0}" srcOrd="1" destOrd="0" parTransId="{FF7F698F-FDBC-4541-AE3C-EB3D0473FEF4}" sibTransId="{16D3CA72-AAAB-4B03-933B-A790C6321052}"/>
    <dgm:cxn modelId="{DAD616FD-DE0C-F241-8266-4599F63C3EAA}" type="presOf" srcId="{F9DA87D7-FB56-4803-A81C-90F504FF9745}" destId="{7BCA9F5F-8911-4D84-B413-739B33187BDD}" srcOrd="0" destOrd="0" presId="urn:microsoft.com/office/officeart/2005/8/layout/gear1"/>
    <dgm:cxn modelId="{E7E89BD0-1423-2A4C-AAA9-21DE2D47241F}" type="presOf" srcId="{28A613C6-82A7-4D9D-AEB1-A5491C4D9AF0}" destId="{06F06C03-16C2-4821-8E0C-D40E7F4F4102}" srcOrd="0" destOrd="0" presId="urn:microsoft.com/office/officeart/2005/8/layout/gear1"/>
    <dgm:cxn modelId="{417C60E3-BB36-4CF2-840F-BEF9F19AFF41}" srcId="{22DC079C-7CFF-457E-91D3-DD4D6AA071E0}" destId="{08FB653F-D004-48B8-9526-8236CBF16978}" srcOrd="0" destOrd="0" parTransId="{7A02B720-13BB-4236-825E-8CDB63B33B33}" sibTransId="{420C8B42-4D9C-47EF-8F90-D38B5FBEF491}"/>
    <dgm:cxn modelId="{97A5C2DA-E34E-2647-B4C3-952CA2EB9F14}" type="presOf" srcId="{28A613C6-82A7-4D9D-AEB1-A5491C4D9AF0}" destId="{F480054C-DE83-42E8-AE42-3BFA14E90A46}" srcOrd="1" destOrd="0" presId="urn:microsoft.com/office/officeart/2005/8/layout/gear1"/>
    <dgm:cxn modelId="{D4A484F3-AB5B-6140-B891-BFFCBD2B813B}" type="presOf" srcId="{22DC079C-7CFF-457E-91D3-DD4D6AA071E0}" destId="{5E9D6E0F-C1F5-45E7-9238-760D4FAED848}" srcOrd="0" destOrd="0" presId="urn:microsoft.com/office/officeart/2005/8/layout/gear1"/>
    <dgm:cxn modelId="{EB92B0F6-0F2A-F44F-A51E-D34701A41F9B}" type="presOf" srcId="{28A613C6-82A7-4D9D-AEB1-A5491C4D9AF0}" destId="{51630D6F-1952-422D-AB10-7722EC3DA696}" srcOrd="2" destOrd="0" presId="urn:microsoft.com/office/officeart/2005/8/layout/gear1"/>
    <dgm:cxn modelId="{387DEAE7-45A1-9544-B3A8-F1F4A4882483}" type="presOf" srcId="{08FB653F-D004-48B8-9526-8236CBF16978}" destId="{1CF193F5-9E86-4F04-9B54-1C3C5237838D}" srcOrd="2" destOrd="0" presId="urn:microsoft.com/office/officeart/2005/8/layout/gear1"/>
    <dgm:cxn modelId="{EB5A629D-05EC-4295-B4C4-9687CBCB694B}" srcId="{22DC079C-7CFF-457E-91D3-DD4D6AA071E0}" destId="{F9DA87D7-FB56-4803-A81C-90F504FF9745}" srcOrd="2" destOrd="0" parTransId="{2057C63C-6773-4D09-B368-1A12CFC6D496}" sibTransId="{0822D8A4-7C2E-4D80-8324-222D67F4D25D}"/>
    <dgm:cxn modelId="{14AB2A6E-3E71-634A-B5BB-FE51D10FE76C}" type="presOf" srcId="{0822D8A4-7C2E-4D80-8324-222D67F4D25D}" destId="{1D6C664D-956A-4162-B643-B8902D16ACD6}" srcOrd="0" destOrd="0" presId="urn:microsoft.com/office/officeart/2005/8/layout/gear1"/>
    <dgm:cxn modelId="{47423E4B-7301-3341-B39C-082874CEDAAE}" type="presOf" srcId="{420C8B42-4D9C-47EF-8F90-D38B5FBEF491}" destId="{F7853DE2-AE00-4965-93D5-DA0971CC1646}" srcOrd="0" destOrd="0" presId="urn:microsoft.com/office/officeart/2005/8/layout/gear1"/>
    <dgm:cxn modelId="{9C3D7A2A-045A-004D-9148-B567682AAB1B}" type="presParOf" srcId="{5E9D6E0F-C1F5-45E7-9238-760D4FAED848}" destId="{ACA11613-0973-4520-B42B-E835543EC4D5}" srcOrd="0" destOrd="0" presId="urn:microsoft.com/office/officeart/2005/8/layout/gear1"/>
    <dgm:cxn modelId="{CBAE99D9-68AA-BB47-B758-5B67108A1294}" type="presParOf" srcId="{5E9D6E0F-C1F5-45E7-9238-760D4FAED848}" destId="{17508A0D-7041-4218-B18B-BC8577D38DD5}" srcOrd="1" destOrd="0" presId="urn:microsoft.com/office/officeart/2005/8/layout/gear1"/>
    <dgm:cxn modelId="{ED6D16CE-D368-DE4E-9F0C-621DD0FFA883}" type="presParOf" srcId="{5E9D6E0F-C1F5-45E7-9238-760D4FAED848}" destId="{1CF193F5-9E86-4F04-9B54-1C3C5237838D}" srcOrd="2" destOrd="0" presId="urn:microsoft.com/office/officeart/2005/8/layout/gear1"/>
    <dgm:cxn modelId="{303508E8-5133-5E4C-A248-D4A2F2640279}" type="presParOf" srcId="{5E9D6E0F-C1F5-45E7-9238-760D4FAED848}" destId="{06F06C03-16C2-4821-8E0C-D40E7F4F4102}" srcOrd="3" destOrd="0" presId="urn:microsoft.com/office/officeart/2005/8/layout/gear1"/>
    <dgm:cxn modelId="{8B09320A-1404-6F46-9032-99E1ECB5327C}" type="presParOf" srcId="{5E9D6E0F-C1F5-45E7-9238-760D4FAED848}" destId="{F480054C-DE83-42E8-AE42-3BFA14E90A46}" srcOrd="4" destOrd="0" presId="urn:microsoft.com/office/officeart/2005/8/layout/gear1"/>
    <dgm:cxn modelId="{C0AB8853-5C4C-A948-95E4-DA3A3E345241}" type="presParOf" srcId="{5E9D6E0F-C1F5-45E7-9238-760D4FAED848}" destId="{51630D6F-1952-422D-AB10-7722EC3DA696}" srcOrd="5" destOrd="0" presId="urn:microsoft.com/office/officeart/2005/8/layout/gear1"/>
    <dgm:cxn modelId="{DC754A9B-68D3-9443-99B4-5B8B8A407D60}" type="presParOf" srcId="{5E9D6E0F-C1F5-45E7-9238-760D4FAED848}" destId="{7BCA9F5F-8911-4D84-B413-739B33187BDD}" srcOrd="6" destOrd="0" presId="urn:microsoft.com/office/officeart/2005/8/layout/gear1"/>
    <dgm:cxn modelId="{EE5D4F50-A120-9F45-B9A3-9536F24BC813}" type="presParOf" srcId="{5E9D6E0F-C1F5-45E7-9238-760D4FAED848}" destId="{AE025AA3-6B79-41C1-9EF5-016A0B51638F}" srcOrd="7" destOrd="0" presId="urn:microsoft.com/office/officeart/2005/8/layout/gear1"/>
    <dgm:cxn modelId="{062FEA85-F26E-A845-8150-40D439900906}" type="presParOf" srcId="{5E9D6E0F-C1F5-45E7-9238-760D4FAED848}" destId="{AB2BB2D2-9B20-4F36-974A-ACC4A086A2C7}" srcOrd="8" destOrd="0" presId="urn:microsoft.com/office/officeart/2005/8/layout/gear1"/>
    <dgm:cxn modelId="{B5A00C0F-A42B-EB45-8E8B-2DF8800D4F3B}" type="presParOf" srcId="{5E9D6E0F-C1F5-45E7-9238-760D4FAED848}" destId="{60FC9890-90C4-4A21-9490-18D0FB2A6FDA}" srcOrd="9" destOrd="0" presId="urn:microsoft.com/office/officeart/2005/8/layout/gear1"/>
    <dgm:cxn modelId="{129CC9AC-131F-CA4B-B6E0-F757882EAFE9}" type="presParOf" srcId="{5E9D6E0F-C1F5-45E7-9238-760D4FAED848}" destId="{F7853DE2-AE00-4965-93D5-DA0971CC1646}" srcOrd="10" destOrd="0" presId="urn:microsoft.com/office/officeart/2005/8/layout/gear1"/>
    <dgm:cxn modelId="{89497A5C-772B-AC49-8A25-9DA700F12997}" type="presParOf" srcId="{5E9D6E0F-C1F5-45E7-9238-760D4FAED848}" destId="{48C75D2C-C2AD-4A8A-8A02-9793900D46AA}" srcOrd="11" destOrd="0" presId="urn:microsoft.com/office/officeart/2005/8/layout/gear1"/>
    <dgm:cxn modelId="{2C34340D-B8B4-8A4D-A8B6-BCC3F9C928B9}" type="presParOf" srcId="{5E9D6E0F-C1F5-45E7-9238-760D4FAED848}" destId="{1D6C664D-956A-4162-B643-B8902D16ACD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7AC76-070E-4FBC-A7BF-D6E28EBA3038}">
      <dsp:nvSpPr>
        <dsp:cNvPr id="0" name=""/>
        <dsp:cNvSpPr/>
      </dsp:nvSpPr>
      <dsp:spPr>
        <a:xfrm>
          <a:off x="1456" y="914244"/>
          <a:ext cx="1830524" cy="1849749"/>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b="1" kern="1200" dirty="0" smtClean="0"/>
            <a:t>EDUCATION QUALITY STANDARDS (EQS)</a:t>
          </a:r>
          <a:endParaRPr lang="en-US" sz="1300" b="1" kern="1200" dirty="0"/>
        </a:p>
      </dsp:txBody>
      <dsp:txXfrm>
        <a:off x="1456" y="914244"/>
        <a:ext cx="1830524" cy="1233166"/>
      </dsp:txXfrm>
    </dsp:sp>
    <dsp:sp modelId="{FD192804-FF95-441A-8B0D-AE13CE0F7269}">
      <dsp:nvSpPr>
        <dsp:cNvPr id="0" name=""/>
        <dsp:cNvSpPr/>
      </dsp:nvSpPr>
      <dsp:spPr>
        <a:xfrm>
          <a:off x="376383" y="2012813"/>
          <a:ext cx="1830524" cy="748800"/>
        </a:xfrm>
        <a:prstGeom prst="roundRect">
          <a:avLst>
            <a:gd name="adj" fmla="val 10000"/>
          </a:avLst>
        </a:prstGeom>
        <a:solidFill>
          <a:schemeClr val="lt1">
            <a:hueOff val="0"/>
            <a:satOff val="0"/>
            <a:lumOff val="0"/>
            <a:alpha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80B136E1-6012-4B22-841E-E877DC9A29D5}">
      <dsp:nvSpPr>
        <dsp:cNvPr id="0" name=""/>
        <dsp:cNvSpPr/>
      </dsp:nvSpPr>
      <dsp:spPr>
        <a:xfrm rot="21597160">
          <a:off x="1781444" y="1501935"/>
          <a:ext cx="940048" cy="45574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b="1" kern="1200" dirty="0" smtClean="0"/>
            <a:t>FRAMES</a:t>
          </a:r>
          <a:endParaRPr lang="en-US" sz="1000" b="1" kern="1200" dirty="0"/>
        </a:p>
      </dsp:txBody>
      <dsp:txXfrm>
        <a:off x="1781444" y="1593140"/>
        <a:ext cx="803324" cy="273449"/>
      </dsp:txXfrm>
    </dsp:sp>
    <dsp:sp modelId="{E7E00ACC-6B03-4F7F-9DE1-5DD80027DFA4}">
      <dsp:nvSpPr>
        <dsp:cNvPr id="0" name=""/>
        <dsp:cNvSpPr/>
      </dsp:nvSpPr>
      <dsp:spPr>
        <a:xfrm>
          <a:off x="2941985" y="926294"/>
          <a:ext cx="1830524" cy="1806311"/>
        </a:xfrm>
        <a:prstGeom prst="roundRect">
          <a:avLst>
            <a:gd name="adj" fmla="val 10000"/>
          </a:avLst>
        </a:prstGeom>
        <a:solidFill>
          <a:schemeClr val="accent4">
            <a:hueOff val="-1216724"/>
            <a:satOff val="4058"/>
            <a:lumOff val="640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b="1" kern="1200" dirty="0" smtClean="0"/>
            <a:t>ANNUAL SNAPSHOT</a:t>
          </a:r>
          <a:endParaRPr lang="en-US" sz="1300" b="1" kern="1200" dirty="0"/>
        </a:p>
      </dsp:txBody>
      <dsp:txXfrm>
        <a:off x="2941985" y="926294"/>
        <a:ext cx="1830524" cy="1204207"/>
      </dsp:txXfrm>
    </dsp:sp>
    <dsp:sp modelId="{1F4E72AE-4FD8-4308-846B-9F9AE8539458}">
      <dsp:nvSpPr>
        <dsp:cNvPr id="0" name=""/>
        <dsp:cNvSpPr/>
      </dsp:nvSpPr>
      <dsp:spPr>
        <a:xfrm>
          <a:off x="3316911" y="2003143"/>
          <a:ext cx="1830524" cy="748800"/>
        </a:xfrm>
        <a:prstGeom prst="roundRect">
          <a:avLst>
            <a:gd name="adj" fmla="val 10000"/>
          </a:avLst>
        </a:prstGeom>
        <a:solidFill>
          <a:schemeClr val="lt1">
            <a:hueOff val="0"/>
            <a:satOff val="0"/>
            <a:lumOff val="0"/>
            <a:alpha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EE88F0DB-4E1F-4BF8-B2FE-BF2BAF4A191F}">
      <dsp:nvSpPr>
        <dsp:cNvPr id="0" name=""/>
        <dsp:cNvSpPr/>
      </dsp:nvSpPr>
      <dsp:spPr>
        <a:xfrm rot="21581979">
          <a:off x="4753788" y="1575714"/>
          <a:ext cx="878388" cy="396887"/>
        </a:xfrm>
        <a:prstGeom prst="rightArrow">
          <a:avLst>
            <a:gd name="adj1" fmla="val 60000"/>
            <a:gd name="adj2" fmla="val 50000"/>
          </a:avLst>
        </a:prstGeom>
        <a:solidFill>
          <a:srgbClr val="8DB0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b="1" kern="1200" dirty="0" smtClean="0"/>
            <a:t>INFORMS</a:t>
          </a:r>
          <a:endParaRPr lang="en-US" sz="1000" b="1" kern="1200" dirty="0"/>
        </a:p>
      </dsp:txBody>
      <dsp:txXfrm>
        <a:off x="4753789" y="1655403"/>
        <a:ext cx="759322" cy="238133"/>
      </dsp:txXfrm>
    </dsp:sp>
    <dsp:sp modelId="{954976B1-D3E9-4BEB-A776-D9B2163738D6}">
      <dsp:nvSpPr>
        <dsp:cNvPr id="0" name=""/>
        <dsp:cNvSpPr/>
      </dsp:nvSpPr>
      <dsp:spPr>
        <a:xfrm>
          <a:off x="5895967" y="943526"/>
          <a:ext cx="1830524" cy="1708160"/>
        </a:xfrm>
        <a:prstGeom prst="roundRect">
          <a:avLst>
            <a:gd name="adj" fmla="val 10000"/>
          </a:avLst>
        </a:prstGeom>
        <a:solidFill>
          <a:schemeClr val="accent4">
            <a:hueOff val="-2433449"/>
            <a:satOff val="8116"/>
            <a:lumOff val="1281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r" defTabSz="577850">
            <a:lnSpc>
              <a:spcPct val="90000"/>
            </a:lnSpc>
            <a:spcBef>
              <a:spcPct val="0"/>
            </a:spcBef>
            <a:spcAft>
              <a:spcPct val="35000"/>
            </a:spcAft>
          </a:pPr>
          <a:r>
            <a:rPr lang="en-US" sz="1300" b="1" kern="1200" dirty="0" smtClean="0"/>
            <a:t>INTEGRATED FIELD         REVIEWS (IFRs)</a:t>
          </a:r>
        </a:p>
      </dsp:txBody>
      <dsp:txXfrm>
        <a:off x="5895967" y="943526"/>
        <a:ext cx="1830524" cy="1138773"/>
      </dsp:txXfrm>
    </dsp:sp>
    <dsp:sp modelId="{44126C64-69B8-4D57-8FCF-9185B85DEA0D}">
      <dsp:nvSpPr>
        <dsp:cNvPr id="0" name=""/>
        <dsp:cNvSpPr/>
      </dsp:nvSpPr>
      <dsp:spPr>
        <a:xfrm>
          <a:off x="6257440" y="1978606"/>
          <a:ext cx="1830524" cy="748800"/>
        </a:xfrm>
        <a:prstGeom prst="roundRect">
          <a:avLst>
            <a:gd name="adj" fmla="val 10000"/>
          </a:avLst>
        </a:prstGeom>
        <a:solidFill>
          <a:schemeClr val="lt1">
            <a:hueOff val="0"/>
            <a:satOff val="0"/>
            <a:lumOff val="0"/>
            <a:alpha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 modelId="{40A75317-EC8F-4AA5-8506-DB7ABCF012AF}">
      <dsp:nvSpPr>
        <dsp:cNvPr id="0" name=""/>
        <dsp:cNvSpPr/>
      </dsp:nvSpPr>
      <dsp:spPr>
        <a:xfrm rot="17959">
          <a:off x="7575987" y="1539635"/>
          <a:ext cx="935547" cy="455747"/>
        </a:xfrm>
        <a:prstGeom prst="rightArrow">
          <a:avLst>
            <a:gd name="adj1" fmla="val 60000"/>
            <a:gd name="adj2" fmla="val 50000"/>
          </a:avLst>
        </a:prstGeom>
        <a:solidFill>
          <a:srgbClr val="85BA8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b="1" kern="1200" dirty="0" smtClean="0"/>
            <a:t>PRODUCES</a:t>
          </a:r>
          <a:endParaRPr lang="en-US" sz="1000" b="1" kern="1200" dirty="0"/>
        </a:p>
      </dsp:txBody>
      <dsp:txXfrm>
        <a:off x="7575988" y="1630427"/>
        <a:ext cx="798823" cy="273449"/>
      </dsp:txXfrm>
    </dsp:sp>
    <dsp:sp modelId="{C03A9EEA-8DD3-4942-978A-C8C57C7D91D4}">
      <dsp:nvSpPr>
        <dsp:cNvPr id="0" name=""/>
        <dsp:cNvSpPr/>
      </dsp:nvSpPr>
      <dsp:spPr>
        <a:xfrm>
          <a:off x="8823041" y="906376"/>
          <a:ext cx="1830524" cy="1865485"/>
        </a:xfrm>
        <a:prstGeom prst="roundRect">
          <a:avLst>
            <a:gd name="adj" fmla="val 10000"/>
          </a:avLst>
        </a:prstGeom>
        <a:solidFill>
          <a:schemeClr val="accent4">
            <a:hueOff val="-3650173"/>
            <a:satOff val="12174"/>
            <a:lumOff val="1921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lvl="0" algn="l" defTabSz="577850">
            <a:lnSpc>
              <a:spcPct val="90000"/>
            </a:lnSpc>
            <a:spcBef>
              <a:spcPct val="0"/>
            </a:spcBef>
            <a:spcAft>
              <a:spcPct val="35000"/>
            </a:spcAft>
          </a:pPr>
          <a:r>
            <a:rPr lang="en-US" sz="1300" b="1" kern="1200" dirty="0" smtClean="0"/>
            <a:t>CONTINUOUS IMPROVEMENT PROCESS</a:t>
          </a:r>
          <a:endParaRPr lang="en-US" sz="1300" b="1" kern="1200" dirty="0"/>
        </a:p>
      </dsp:txBody>
      <dsp:txXfrm>
        <a:off x="8823041" y="906376"/>
        <a:ext cx="1830524" cy="1243657"/>
      </dsp:txXfrm>
    </dsp:sp>
    <dsp:sp modelId="{E68ADD79-2B06-4A3D-9FAD-750E1F3737F5}">
      <dsp:nvSpPr>
        <dsp:cNvPr id="0" name=""/>
        <dsp:cNvSpPr/>
      </dsp:nvSpPr>
      <dsp:spPr>
        <a:xfrm>
          <a:off x="9197968" y="2012813"/>
          <a:ext cx="1830524" cy="748800"/>
        </a:xfrm>
        <a:prstGeom prst="roundRect">
          <a:avLst>
            <a:gd name="adj" fmla="val 10000"/>
          </a:avLst>
        </a:prstGeom>
        <a:solidFill>
          <a:schemeClr val="lt1">
            <a:hueOff val="0"/>
            <a:satOff val="0"/>
            <a:lumOff val="0"/>
            <a:alpha val="0"/>
          </a:schemeClr>
        </a:solidFill>
        <a:ln w="15875" cap="rnd"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11613-0973-4520-B42B-E835543EC4D5}">
      <dsp:nvSpPr>
        <dsp:cNvPr id="0" name=""/>
        <dsp:cNvSpPr/>
      </dsp:nvSpPr>
      <dsp:spPr>
        <a:xfrm>
          <a:off x="3205249" y="2211666"/>
          <a:ext cx="2703148" cy="2703148"/>
        </a:xfrm>
        <a:prstGeom prst="gear9">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practice</a:t>
          </a:r>
          <a:endParaRPr lang="en-US" sz="1900" b="1" kern="1200" dirty="0"/>
        </a:p>
      </dsp:txBody>
      <dsp:txXfrm>
        <a:off x="3748702" y="2844866"/>
        <a:ext cx="1616242" cy="1389473"/>
      </dsp:txXfrm>
    </dsp:sp>
    <dsp:sp modelId="{06F06C03-16C2-4821-8E0C-D40E7F4F4102}">
      <dsp:nvSpPr>
        <dsp:cNvPr id="0" name=""/>
        <dsp:cNvSpPr/>
      </dsp:nvSpPr>
      <dsp:spPr>
        <a:xfrm>
          <a:off x="1632508" y="1572740"/>
          <a:ext cx="1965926" cy="196592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policy</a:t>
          </a:r>
          <a:endParaRPr lang="en-US" sz="1900" b="1" kern="1200" dirty="0"/>
        </a:p>
      </dsp:txBody>
      <dsp:txXfrm>
        <a:off x="2127436" y="2070659"/>
        <a:ext cx="976070" cy="970088"/>
      </dsp:txXfrm>
    </dsp:sp>
    <dsp:sp modelId="{7BCA9F5F-8911-4D84-B413-739B33187BDD}">
      <dsp:nvSpPr>
        <dsp:cNvPr id="0" name=""/>
        <dsp:cNvSpPr/>
      </dsp:nvSpPr>
      <dsp:spPr>
        <a:xfrm rot="20700000">
          <a:off x="2733628" y="216452"/>
          <a:ext cx="1926206" cy="1926206"/>
        </a:xfrm>
        <a:prstGeom prst="gear6">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t>research</a:t>
          </a:r>
          <a:endParaRPr lang="en-US" sz="1900" b="1" kern="1200" dirty="0"/>
        </a:p>
      </dsp:txBody>
      <dsp:txXfrm rot="-20700000">
        <a:off x="3156101" y="638925"/>
        <a:ext cx="1081259" cy="1081259"/>
      </dsp:txXfrm>
    </dsp:sp>
    <dsp:sp modelId="{F7853DE2-AE00-4965-93D5-DA0971CC1646}">
      <dsp:nvSpPr>
        <dsp:cNvPr id="0" name=""/>
        <dsp:cNvSpPr/>
      </dsp:nvSpPr>
      <dsp:spPr>
        <a:xfrm>
          <a:off x="3005385" y="1799207"/>
          <a:ext cx="3460029" cy="3460029"/>
        </a:xfrm>
        <a:prstGeom prst="circularArrow">
          <a:avLst>
            <a:gd name="adj1" fmla="val 4688"/>
            <a:gd name="adj2" fmla="val 299029"/>
            <a:gd name="adj3" fmla="val 2531045"/>
            <a:gd name="adj4" fmla="val 1582958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C75D2C-C2AD-4A8A-8A02-9793900D46AA}">
      <dsp:nvSpPr>
        <dsp:cNvPr id="0" name=""/>
        <dsp:cNvSpPr/>
      </dsp:nvSpPr>
      <dsp:spPr>
        <a:xfrm>
          <a:off x="1284347" y="1134663"/>
          <a:ext cx="2513927" cy="251392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6C664D-956A-4162-B643-B8902D16ACD6}">
      <dsp:nvSpPr>
        <dsp:cNvPr id="0" name=""/>
        <dsp:cNvSpPr/>
      </dsp:nvSpPr>
      <dsp:spPr>
        <a:xfrm>
          <a:off x="2288076" y="-208551"/>
          <a:ext cx="2710520" cy="271052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232E3-6DA8-5448-A1E0-EAFCE0B85CE4}" type="datetimeFigureOut">
              <a:rPr lang="en-US" smtClean="0"/>
              <a:t>7/12/17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C6037A-E499-384A-AA20-BE454521D54F}" type="slidenum">
              <a:rPr lang="en-US" smtClean="0"/>
              <a:t>‹#›</a:t>
            </a:fld>
            <a:endParaRPr lang="en-US"/>
          </a:p>
        </p:txBody>
      </p:sp>
    </p:spTree>
    <p:extLst>
      <p:ext uri="{BB962C8B-B14F-4D97-AF65-F5344CB8AC3E}">
        <p14:creationId xmlns:p14="http://schemas.microsoft.com/office/powerpoint/2010/main" val="2803407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5" indent="-169495">
              <a:buFont typeface="Arial" panose="020B0604020202020204" pitchFamily="34" charset="0"/>
              <a:buChar char="•"/>
            </a:pPr>
            <a:r>
              <a:rPr lang="en-US" dirty="0" smtClean="0"/>
              <a:t>Patrick insisted on this!</a:t>
            </a:r>
            <a:endParaRPr lang="en-US" dirty="0"/>
          </a:p>
        </p:txBody>
      </p:sp>
      <p:sp>
        <p:nvSpPr>
          <p:cNvPr id="4" name="Slide Number Placeholder 3"/>
          <p:cNvSpPr>
            <a:spLocks noGrp="1"/>
          </p:cNvSpPr>
          <p:nvPr>
            <p:ph type="sldNum" sz="quarter" idx="10"/>
          </p:nvPr>
        </p:nvSpPr>
        <p:spPr/>
        <p:txBody>
          <a:bodyPr/>
          <a:lstStyle/>
          <a:p>
            <a:fld id="{951B8803-8544-4D19-91D6-382B57B7FAF3}" type="slidenum">
              <a:rPr lang="en-US" smtClean="0"/>
              <a:pPr/>
              <a:t>9</a:t>
            </a:fld>
            <a:endParaRPr lang="en-US"/>
          </a:p>
        </p:txBody>
      </p:sp>
    </p:spTree>
    <p:extLst>
      <p:ext uri="{BB962C8B-B14F-4D97-AF65-F5344CB8AC3E}">
        <p14:creationId xmlns:p14="http://schemas.microsoft.com/office/powerpoint/2010/main" val="237126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5" indent="-169495">
              <a:buFont typeface="Arial" panose="020B0604020202020204" pitchFamily="34" charset="0"/>
              <a:buChar char="•"/>
            </a:pPr>
            <a:r>
              <a:rPr lang="en-US" dirty="0" smtClean="0"/>
              <a:t>Not much needs to be added here.  It</a:t>
            </a:r>
            <a:r>
              <a:rPr lang="en-US" baseline="0" dirty="0" smtClean="0"/>
              <a:t> would be a tangent to get too deep into any of the domains</a:t>
            </a:r>
            <a:endParaRPr lang="en-US" dirty="0"/>
          </a:p>
        </p:txBody>
      </p:sp>
      <p:sp>
        <p:nvSpPr>
          <p:cNvPr id="4" name="Slide Number Placeholder 3"/>
          <p:cNvSpPr>
            <a:spLocks noGrp="1"/>
          </p:cNvSpPr>
          <p:nvPr>
            <p:ph type="sldNum" sz="quarter" idx="10"/>
          </p:nvPr>
        </p:nvSpPr>
        <p:spPr/>
        <p:txBody>
          <a:bodyPr/>
          <a:lstStyle/>
          <a:p>
            <a:fld id="{951B8803-8544-4D19-91D6-382B57B7FAF3}" type="slidenum">
              <a:rPr lang="en-US" smtClean="0"/>
              <a:pPr/>
              <a:t>31</a:t>
            </a:fld>
            <a:endParaRPr lang="en-US"/>
          </a:p>
        </p:txBody>
      </p:sp>
    </p:spTree>
    <p:extLst>
      <p:ext uri="{BB962C8B-B14F-4D97-AF65-F5344CB8AC3E}">
        <p14:creationId xmlns:p14="http://schemas.microsoft.com/office/powerpoint/2010/main" val="18348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1-2 minutes</a:t>
            </a:r>
          </a:p>
          <a:p>
            <a:endParaRPr lang="en-US" baseline="0" dirty="0" smtClean="0"/>
          </a:p>
          <a:p>
            <a:r>
              <a:rPr lang="en-US" baseline="0" dirty="0" smtClean="0"/>
              <a:t>Key Ideas</a:t>
            </a:r>
          </a:p>
          <a:p>
            <a:pPr marL="225994" indent="-225994">
              <a:buFont typeface="+mj-lt"/>
              <a:buAutoNum type="arabicPeriod"/>
            </a:pPr>
            <a:r>
              <a:rPr lang="en-US" baseline="0" dirty="0" smtClean="0"/>
              <a:t>Many schools do not have significant numbers of English Learners</a:t>
            </a:r>
          </a:p>
          <a:p>
            <a:pPr marL="225994" indent="-225994">
              <a:buFont typeface="+mj-lt"/>
              <a:buAutoNum type="arabicPeriod"/>
            </a:pPr>
            <a:r>
              <a:rPr lang="en-US" baseline="0" dirty="0" smtClean="0"/>
              <a:t>Review what is the same</a:t>
            </a:r>
          </a:p>
          <a:p>
            <a:pPr marL="225994" indent="-225994">
              <a:buFont typeface="+mj-lt"/>
              <a:buAutoNum type="arabicPeriod"/>
            </a:pPr>
            <a:r>
              <a:rPr lang="en-US" baseline="0" dirty="0" smtClean="0"/>
              <a:t>Review what is different</a:t>
            </a:r>
          </a:p>
          <a:p>
            <a:endParaRPr lang="en-US" baseline="0" dirty="0" smtClean="0"/>
          </a:p>
          <a:p>
            <a:r>
              <a:rPr lang="en-US" baseline="0" dirty="0" smtClean="0"/>
              <a:t>Design Logic</a:t>
            </a:r>
          </a:p>
          <a:p>
            <a:pPr marL="225994" indent="-225994">
              <a:buFont typeface="+mj-lt"/>
              <a:buAutoNum type="arabicPeriod"/>
            </a:pPr>
            <a:r>
              <a:rPr lang="en-US" baseline="0" dirty="0" smtClean="0"/>
              <a:t>Equity- By using the same screening tool we know that students across Vermont will qualify for EL services in the same way regardless of where they go to school</a:t>
            </a:r>
          </a:p>
          <a:p>
            <a:pPr marL="225994" indent="-225994">
              <a:buFont typeface="+mj-lt"/>
              <a:buAutoNum type="arabicPeriod"/>
            </a:pPr>
            <a:r>
              <a:rPr lang="en-US" baseline="0" dirty="0" smtClean="0"/>
              <a:t>Efficiency- We have used the assessment for a few years, educators are familiar with usage, by being a part of a consortia it is less expensive for us to have a high quality assessment.</a:t>
            </a:r>
            <a:endParaRPr lang="en-US" dirty="0" smtClean="0"/>
          </a:p>
          <a:p>
            <a:endParaRPr lang="en-US" dirty="0"/>
          </a:p>
        </p:txBody>
      </p:sp>
      <p:sp>
        <p:nvSpPr>
          <p:cNvPr id="4" name="Slide Number Placeholder 3"/>
          <p:cNvSpPr>
            <a:spLocks noGrp="1"/>
          </p:cNvSpPr>
          <p:nvPr>
            <p:ph type="sldNum" sz="quarter" idx="10"/>
          </p:nvPr>
        </p:nvSpPr>
        <p:spPr/>
        <p:txBody>
          <a:bodyPr/>
          <a:lstStyle/>
          <a:p>
            <a:fld id="{951B8803-8544-4D19-91D6-382B57B7FAF3}" type="slidenum">
              <a:rPr lang="en-US" smtClean="0"/>
              <a:pPr/>
              <a:t>32</a:t>
            </a:fld>
            <a:endParaRPr lang="en-US"/>
          </a:p>
        </p:txBody>
      </p:sp>
    </p:spTree>
    <p:extLst>
      <p:ext uri="{BB962C8B-B14F-4D97-AF65-F5344CB8AC3E}">
        <p14:creationId xmlns:p14="http://schemas.microsoft.com/office/powerpoint/2010/main" val="2114962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5" indent="-169495">
              <a:buFont typeface="Arial" panose="020B0604020202020204" pitchFamily="34" charset="0"/>
              <a:buChar char="•"/>
            </a:pPr>
            <a:r>
              <a:rPr lang="en-US" dirty="0" smtClean="0"/>
              <a:t>Putting the pieces together</a:t>
            </a:r>
            <a:endParaRPr lang="en-US" dirty="0"/>
          </a:p>
        </p:txBody>
      </p:sp>
      <p:sp>
        <p:nvSpPr>
          <p:cNvPr id="4" name="Slide Number Placeholder 3"/>
          <p:cNvSpPr>
            <a:spLocks noGrp="1"/>
          </p:cNvSpPr>
          <p:nvPr>
            <p:ph type="sldNum" sz="quarter" idx="10"/>
          </p:nvPr>
        </p:nvSpPr>
        <p:spPr/>
        <p:txBody>
          <a:bodyPr/>
          <a:lstStyle/>
          <a:p>
            <a:fld id="{951B8803-8544-4D19-91D6-382B57B7FAF3}" type="slidenum">
              <a:rPr lang="en-US" smtClean="0"/>
              <a:pPr/>
              <a:t>33</a:t>
            </a:fld>
            <a:endParaRPr lang="en-US"/>
          </a:p>
        </p:txBody>
      </p:sp>
    </p:spTree>
    <p:extLst>
      <p:ext uri="{BB962C8B-B14F-4D97-AF65-F5344CB8AC3E}">
        <p14:creationId xmlns:p14="http://schemas.microsoft.com/office/powerpoint/2010/main" val="643474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38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7/12/17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303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68446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72104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26959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34854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1874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60000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81904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grpSp>
        <p:nvGrpSpPr>
          <p:cNvPr id="9" name="Group 8"/>
          <p:cNvGrpSpPr/>
          <p:nvPr/>
        </p:nvGrpSpPr>
        <p:grpSpPr>
          <a:xfrm>
            <a:off x="378886" y="6263392"/>
            <a:ext cx="11435164"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p:cNvSpPr txBox="1"/>
          <p:nvPr/>
        </p:nvSpPr>
        <p:spPr>
          <a:xfrm>
            <a:off x="10974519" y="4801578"/>
            <a:ext cx="587020"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0" i="0" u="none" strike="noStrike" kern="1200" cap="none" spc="0" normalizeH="0" baseline="0" noProof="0" dirty="0">
                <a:ln>
                  <a:noFill/>
                </a:ln>
                <a:solidFill>
                  <a:prstClr val="white"/>
                </a:solidFill>
                <a:effectLst/>
                <a:uLnTx/>
                <a:uFillTx/>
                <a:latin typeface="Calibri"/>
                <a:ea typeface="+mn-ea"/>
                <a:cs typeface="+mn-cs"/>
                <a:sym typeface="Wingdings"/>
              </a:rPr>
              <a:t></a:t>
            </a:r>
            <a:endParaRPr kumimoji="0" sz="3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userDrawn="1"/>
        </p:nvPicPr>
        <p:blipFill>
          <a:blip r:embed="rId2"/>
          <a:stretch>
            <a:fillRect/>
          </a:stretch>
        </p:blipFill>
        <p:spPr>
          <a:xfrm>
            <a:off x="5281494" y="6419036"/>
            <a:ext cx="1629013" cy="365124"/>
          </a:xfrm>
          <a:prstGeom prst="rect">
            <a:avLst/>
          </a:prstGeom>
        </p:spPr>
      </p:pic>
    </p:spTree>
    <p:extLst>
      <p:ext uri="{BB962C8B-B14F-4D97-AF65-F5344CB8AC3E}">
        <p14:creationId xmlns:p14="http://schemas.microsoft.com/office/powerpoint/2010/main" val="102164831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3184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7/12/17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0338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7/12/17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4016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7/12/17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7703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7/12/17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67344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7/12/17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2735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7/12/17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53473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7/12/17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11524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7DE6118-2437-4B30-8E3C-4D2BE6020583}" type="datetimeFigureOut">
              <a:rPr lang="en-US" smtClean="0"/>
              <a:pPr/>
              <a:t>7/12/17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46565660"/>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8.xml"/><Relationship Id="rId2" Type="http://schemas.openxmlformats.org/officeDocument/2006/relationships/diagramData" Target="../diagrams/data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sso.org/Documents/2016/ESSA/ESSA_Key_Provisions_Implications_for_SWD.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arningpolicyinstitute.org/product/teacher-prof-dev"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702" y="415636"/>
            <a:ext cx="8657216" cy="1355107"/>
          </a:xfrm>
        </p:spPr>
        <p:txBody>
          <a:bodyPr anchor="t"/>
          <a:lstStyle/>
          <a:p>
            <a:r>
              <a:rPr lang="en-US" sz="4000" b="1" dirty="0" smtClean="0"/>
              <a:t>The federal education future: </a:t>
            </a:r>
            <a:r>
              <a:rPr lang="en-US" sz="4000" b="1" dirty="0"/>
              <a:t>Challenges and </a:t>
            </a:r>
            <a:r>
              <a:rPr lang="en-US" sz="4000" b="1" dirty="0" smtClean="0"/>
              <a:t>Opportunities</a:t>
            </a:r>
            <a:endParaRPr lang="en-US" sz="4000" b="1" dirty="0"/>
          </a:p>
        </p:txBody>
      </p:sp>
      <p:sp>
        <p:nvSpPr>
          <p:cNvPr id="3" name="Subtitle 2"/>
          <p:cNvSpPr>
            <a:spLocks noGrp="1"/>
          </p:cNvSpPr>
          <p:nvPr>
            <p:ph type="subTitle" idx="1"/>
          </p:nvPr>
        </p:nvSpPr>
        <p:spPr>
          <a:xfrm>
            <a:off x="244835" y="1805341"/>
            <a:ext cx="10147394" cy="1835940"/>
          </a:xfrm>
        </p:spPr>
        <p:txBody>
          <a:bodyPr>
            <a:normAutofit/>
          </a:bodyPr>
          <a:lstStyle/>
          <a:p>
            <a:r>
              <a:rPr lang="en-US" sz="2800" b="1" dirty="0" smtClean="0">
                <a:solidFill>
                  <a:srgbClr val="66FF33"/>
                </a:solidFill>
              </a:rPr>
              <a:t>Summer 2017 </a:t>
            </a:r>
          </a:p>
          <a:p>
            <a:r>
              <a:rPr lang="en-US" sz="2800" b="1" dirty="0" smtClean="0">
                <a:solidFill>
                  <a:srgbClr val="66FF33"/>
                </a:solidFill>
              </a:rPr>
              <a:t>Special Education Directors’ Leadership Academy</a:t>
            </a:r>
          </a:p>
        </p:txBody>
      </p:sp>
      <p:sp>
        <p:nvSpPr>
          <p:cNvPr id="4" name="Rectangle 3"/>
          <p:cNvSpPr/>
          <p:nvPr/>
        </p:nvSpPr>
        <p:spPr>
          <a:xfrm>
            <a:off x="7806042" y="5532888"/>
            <a:ext cx="2767754" cy="923330"/>
          </a:xfrm>
          <a:prstGeom prst="rect">
            <a:avLst/>
          </a:prstGeom>
        </p:spPr>
        <p:txBody>
          <a:bodyPr wrap="square">
            <a:spAutoFit/>
          </a:bodyPr>
          <a:lstStyle/>
          <a:p>
            <a:r>
              <a:rPr lang="en-US" dirty="0" smtClean="0"/>
              <a:t>Katharine G. Shepherd, </a:t>
            </a:r>
            <a:r>
              <a:rPr lang="en-US" dirty="0" err="1" smtClean="0"/>
              <a:t>Ed.D</a:t>
            </a:r>
            <a:r>
              <a:rPr lang="en-US" dirty="0" smtClean="0"/>
              <a:t>.</a:t>
            </a:r>
          </a:p>
          <a:p>
            <a:r>
              <a:rPr lang="en-US" dirty="0" smtClean="0"/>
              <a:t>University of Vermont</a:t>
            </a:r>
            <a:endParaRPr lang="en-US" dirty="0"/>
          </a:p>
        </p:txBody>
      </p:sp>
    </p:spTree>
    <p:extLst>
      <p:ext uri="{BB962C8B-B14F-4D97-AF65-F5344CB8AC3E}">
        <p14:creationId xmlns:p14="http://schemas.microsoft.com/office/powerpoint/2010/main" val="1028343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846" y="1189566"/>
            <a:ext cx="10858500" cy="1007533"/>
          </a:xfrm>
        </p:spPr>
        <p:txBody>
          <a:bodyPr>
            <a:normAutofit fontScale="90000"/>
          </a:bodyPr>
          <a:lstStyle/>
          <a:p>
            <a:r>
              <a:rPr lang="en-US" dirty="0" smtClean="0"/>
              <a:t>Timeline of the Every Student Succeeds Act (ESSA)</a:t>
            </a:r>
            <a:br>
              <a:rPr lang="en-US" dirty="0" smtClean="0"/>
            </a:br>
            <a:endParaRPr lang="en-US" dirty="0"/>
          </a:p>
        </p:txBody>
      </p:sp>
      <p:sp>
        <p:nvSpPr>
          <p:cNvPr id="3" name="Content Placeholder 2"/>
          <p:cNvSpPr>
            <a:spLocks noGrp="1"/>
          </p:cNvSpPr>
          <p:nvPr>
            <p:ph idx="1"/>
          </p:nvPr>
        </p:nvSpPr>
        <p:spPr>
          <a:xfrm>
            <a:off x="384464" y="1624069"/>
            <a:ext cx="11357264" cy="4021667"/>
          </a:xfrm>
        </p:spPr>
        <p:txBody>
          <a:bodyPr>
            <a:normAutofit/>
          </a:bodyPr>
          <a:lstStyle/>
          <a:p>
            <a:r>
              <a:rPr lang="en-US" sz="2400" b="1" dirty="0" smtClean="0">
                <a:solidFill>
                  <a:srgbClr val="66FF33"/>
                </a:solidFill>
              </a:rPr>
              <a:t>Passed with bipartisan support: Resolved differences between H.R. 5, the Student Success Act, and S. 1177, the Every Child Achieves Act</a:t>
            </a:r>
          </a:p>
          <a:p>
            <a:r>
              <a:rPr lang="en-US" sz="2400" b="1" dirty="0" smtClean="0">
                <a:solidFill>
                  <a:srgbClr val="66FF33"/>
                </a:solidFill>
              </a:rPr>
              <a:t>President Obama signed December 10, 2015 (PL 114-95)</a:t>
            </a:r>
          </a:p>
          <a:p>
            <a:r>
              <a:rPr lang="en-US" sz="2400" b="1" dirty="0" smtClean="0">
                <a:solidFill>
                  <a:srgbClr val="66FF33"/>
                </a:solidFill>
              </a:rPr>
              <a:t>Regulations issued November 29, 2016; some rescinded February, 2017</a:t>
            </a:r>
          </a:p>
          <a:p>
            <a:r>
              <a:rPr lang="en-US" sz="2400" b="1" dirty="0" smtClean="0">
                <a:solidFill>
                  <a:srgbClr val="66FF33"/>
                </a:solidFill>
              </a:rPr>
              <a:t>State plans required by May 3, 2017 or September 18, 2017</a:t>
            </a:r>
          </a:p>
          <a:p>
            <a:pPr lvl="1"/>
            <a:r>
              <a:rPr lang="en-US" sz="2400" b="1" dirty="0" smtClean="0">
                <a:solidFill>
                  <a:srgbClr val="66FF33"/>
                </a:solidFill>
              </a:rPr>
              <a:t>Colorado one of the first 17 to submit (May 3, 2017)</a:t>
            </a:r>
          </a:p>
        </p:txBody>
      </p:sp>
    </p:spTree>
    <p:extLst>
      <p:ext uri="{BB962C8B-B14F-4D97-AF65-F5344CB8AC3E}">
        <p14:creationId xmlns:p14="http://schemas.microsoft.com/office/powerpoint/2010/main" val="920561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666" y="358032"/>
            <a:ext cx="8534400" cy="1507067"/>
          </a:xfrm>
        </p:spPr>
        <p:txBody>
          <a:bodyPr/>
          <a:lstStyle/>
          <a:p>
            <a:pPr algn="ctr"/>
            <a:r>
              <a:rPr lang="en-US" dirty="0" smtClean="0"/>
              <a:t>Key Components of ESSA</a:t>
            </a:r>
            <a:endParaRPr lang="en-US" dirty="0"/>
          </a:p>
        </p:txBody>
      </p:sp>
      <p:sp>
        <p:nvSpPr>
          <p:cNvPr id="3" name="Content Placeholder 2"/>
          <p:cNvSpPr>
            <a:spLocks noGrp="1"/>
          </p:cNvSpPr>
          <p:nvPr>
            <p:ph idx="1"/>
          </p:nvPr>
        </p:nvSpPr>
        <p:spPr>
          <a:xfrm>
            <a:off x="424680" y="1496291"/>
            <a:ext cx="10600074" cy="4727863"/>
          </a:xfrm>
        </p:spPr>
        <p:txBody>
          <a:bodyPr>
            <a:normAutofit/>
          </a:bodyPr>
          <a:lstStyle/>
          <a:p>
            <a:r>
              <a:rPr lang="en-US" sz="2400" b="1" dirty="0" smtClean="0">
                <a:solidFill>
                  <a:srgbClr val="66FF33"/>
                </a:solidFill>
              </a:rPr>
              <a:t>Major transfer of authority from federal government to states</a:t>
            </a:r>
          </a:p>
          <a:p>
            <a:r>
              <a:rPr lang="en-US" sz="2400" b="1" dirty="0" smtClean="0">
                <a:solidFill>
                  <a:srgbClr val="66FF33"/>
                </a:solidFill>
              </a:rPr>
              <a:t>Requires each State Education Agency (SEA) to develop a plan reflecting substantial input from the state’s governor, legislature, state board of education and other entities (LEAs, teachers and principals, parents, Indian tribes, and others)</a:t>
            </a:r>
          </a:p>
          <a:p>
            <a:pPr lvl="1"/>
            <a:r>
              <a:rPr lang="en-US" sz="2000" b="1" dirty="0" smtClean="0">
                <a:solidFill>
                  <a:srgbClr val="66FF33"/>
                </a:solidFill>
              </a:rPr>
              <a:t>Top lobbying priority during reauthorization</a:t>
            </a:r>
          </a:p>
          <a:p>
            <a:r>
              <a:rPr lang="en-US" sz="2400" b="1" dirty="0" smtClean="0">
                <a:solidFill>
                  <a:srgbClr val="66FF33"/>
                </a:solidFill>
              </a:rPr>
              <a:t>Plans must coordinate with other key federal initiatives, including IDEA, Rehabilitation Act, Perkins Career and </a:t>
            </a:r>
            <a:r>
              <a:rPr lang="en-US" sz="2400" b="1" dirty="0">
                <a:solidFill>
                  <a:srgbClr val="66FF33"/>
                </a:solidFill>
              </a:rPr>
              <a:t>T</a:t>
            </a:r>
            <a:r>
              <a:rPr lang="en-US" sz="2400" b="1" dirty="0" smtClean="0">
                <a:solidFill>
                  <a:srgbClr val="66FF33"/>
                </a:solidFill>
              </a:rPr>
              <a:t>echnical Education Act, Education Sciences Reform Act, NAEP, </a:t>
            </a:r>
            <a:r>
              <a:rPr lang="en-US" sz="2400" b="1" dirty="0" err="1" smtClean="0">
                <a:solidFill>
                  <a:srgbClr val="66FF33"/>
                </a:solidFill>
              </a:rPr>
              <a:t>McKinnney</a:t>
            </a:r>
            <a:r>
              <a:rPr lang="en-US" sz="2400" b="1" dirty="0" smtClean="0">
                <a:solidFill>
                  <a:srgbClr val="66FF33"/>
                </a:solidFill>
              </a:rPr>
              <a:t>-Vento, Family Literacy Act and others</a:t>
            </a:r>
          </a:p>
          <a:p>
            <a:r>
              <a:rPr lang="en-US" sz="2400" b="1" dirty="0" smtClean="0">
                <a:solidFill>
                  <a:srgbClr val="66FF33"/>
                </a:solidFill>
              </a:rPr>
              <a:t>Plans must be approved by U.S. Department of Education</a:t>
            </a:r>
          </a:p>
        </p:txBody>
      </p:sp>
    </p:spTree>
    <p:extLst>
      <p:ext uri="{BB962C8B-B14F-4D97-AF65-F5344CB8AC3E}">
        <p14:creationId xmlns:p14="http://schemas.microsoft.com/office/powerpoint/2010/main" val="360866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438" y="518005"/>
            <a:ext cx="9332625" cy="1507067"/>
          </a:xfrm>
        </p:spPr>
        <p:txBody>
          <a:bodyPr/>
          <a:lstStyle/>
          <a:p>
            <a:r>
              <a:rPr lang="en-US" dirty="0" smtClean="0"/>
              <a:t>Key Components of ESSA, Continued</a:t>
            </a:r>
            <a:endParaRPr lang="en-US" dirty="0"/>
          </a:p>
        </p:txBody>
      </p:sp>
      <p:sp>
        <p:nvSpPr>
          <p:cNvPr id="3" name="Content Placeholder 2"/>
          <p:cNvSpPr>
            <a:spLocks noGrp="1"/>
          </p:cNvSpPr>
          <p:nvPr>
            <p:ph idx="1"/>
          </p:nvPr>
        </p:nvSpPr>
        <p:spPr>
          <a:xfrm>
            <a:off x="727364" y="1840030"/>
            <a:ext cx="10702636" cy="4677824"/>
          </a:xfrm>
        </p:spPr>
        <p:txBody>
          <a:bodyPr>
            <a:normAutofit/>
          </a:bodyPr>
          <a:lstStyle/>
          <a:p>
            <a:r>
              <a:rPr lang="en-US" sz="2400" b="1" dirty="0" smtClean="0">
                <a:solidFill>
                  <a:srgbClr val="66FF33"/>
                </a:solidFill>
              </a:rPr>
              <a:t>Identification of comprehensive system of standards (college and career-ready)</a:t>
            </a:r>
          </a:p>
          <a:p>
            <a:r>
              <a:rPr lang="en-US" sz="2400" b="1" dirty="0" smtClean="0">
                <a:solidFill>
                  <a:srgbClr val="66FF33"/>
                </a:solidFill>
              </a:rPr>
              <a:t> Continued requirements for annual assessments of all students in grades 3 – 8 and once in HS</a:t>
            </a:r>
          </a:p>
          <a:p>
            <a:r>
              <a:rPr lang="en-US" sz="2400" b="1" dirty="0" smtClean="0">
                <a:solidFill>
                  <a:srgbClr val="66FF33"/>
                </a:solidFill>
              </a:rPr>
              <a:t>Requirement for additional assessment of school quality; more flexibility in assessment design</a:t>
            </a:r>
          </a:p>
          <a:p>
            <a:r>
              <a:rPr lang="en-US" sz="2400" b="1" dirty="0" smtClean="0">
                <a:solidFill>
                  <a:srgbClr val="66FF33"/>
                </a:solidFill>
              </a:rPr>
              <a:t>More state ownership in goal setting</a:t>
            </a:r>
          </a:p>
          <a:p>
            <a:r>
              <a:rPr lang="en-US" sz="2400" b="1" dirty="0" smtClean="0">
                <a:solidFill>
                  <a:srgbClr val="66FF33"/>
                </a:solidFill>
              </a:rPr>
              <a:t>States determine how teacher quality is determined</a:t>
            </a:r>
          </a:p>
          <a:p>
            <a:r>
              <a:rPr lang="en-US" sz="2400" b="1" dirty="0" smtClean="0">
                <a:solidFill>
                  <a:srgbClr val="66FF33"/>
                </a:solidFill>
              </a:rPr>
              <a:t>Multiple restrictions on Secretary of Education</a:t>
            </a:r>
          </a:p>
        </p:txBody>
      </p:sp>
    </p:spTree>
    <p:extLst>
      <p:ext uri="{BB962C8B-B14F-4D97-AF65-F5344CB8AC3E}">
        <p14:creationId xmlns:p14="http://schemas.microsoft.com/office/powerpoint/2010/main" val="2022351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194" y="299796"/>
            <a:ext cx="8534400" cy="1507067"/>
          </a:xfrm>
        </p:spPr>
        <p:txBody>
          <a:bodyPr/>
          <a:lstStyle/>
          <a:p>
            <a:r>
              <a:rPr lang="en-US" dirty="0" smtClean="0"/>
              <a:t>Comparison of NCLB and ESSA</a:t>
            </a:r>
            <a:endParaRPr lang="en-US" dirty="0"/>
          </a:p>
        </p:txBody>
      </p:sp>
      <p:sp>
        <p:nvSpPr>
          <p:cNvPr id="5" name="Content Placeholder 4"/>
          <p:cNvSpPr>
            <a:spLocks noGrp="1"/>
          </p:cNvSpPr>
          <p:nvPr>
            <p:ph idx="1"/>
          </p:nvPr>
        </p:nvSpPr>
        <p:spPr>
          <a:xfrm>
            <a:off x="1297766" y="1806863"/>
            <a:ext cx="9601200" cy="3942391"/>
          </a:xfrm>
        </p:spPr>
        <p:txBody>
          <a:bodyPr>
            <a:noAutofit/>
          </a:bodyPr>
          <a:lstStyle/>
          <a:p>
            <a:pPr marL="0" indent="0">
              <a:buNone/>
            </a:pPr>
            <a:r>
              <a:rPr lang="en-US" sz="2400" b="1" u="sng" dirty="0" smtClean="0">
                <a:solidFill>
                  <a:srgbClr val="66FF33"/>
                </a:solidFill>
              </a:rPr>
              <a:t>Key Areas of Difference:</a:t>
            </a:r>
          </a:p>
          <a:p>
            <a:r>
              <a:rPr lang="en-US" sz="2400" b="1" dirty="0" smtClean="0">
                <a:solidFill>
                  <a:srgbClr val="66FF33"/>
                </a:solidFill>
              </a:rPr>
              <a:t>State vs. Federal Authority</a:t>
            </a:r>
          </a:p>
          <a:p>
            <a:r>
              <a:rPr lang="en-US" sz="2400" b="1" dirty="0" smtClean="0">
                <a:solidFill>
                  <a:srgbClr val="66FF33"/>
                </a:solidFill>
              </a:rPr>
              <a:t>Annual Testing</a:t>
            </a:r>
          </a:p>
          <a:p>
            <a:r>
              <a:rPr lang="en-US" sz="2400" b="1" dirty="0" smtClean="0">
                <a:solidFill>
                  <a:srgbClr val="66FF33"/>
                </a:solidFill>
              </a:rPr>
              <a:t>Academic Standards</a:t>
            </a:r>
          </a:p>
          <a:p>
            <a:r>
              <a:rPr lang="en-US" sz="2400" b="1" dirty="0" smtClean="0">
                <a:solidFill>
                  <a:srgbClr val="66FF33"/>
                </a:solidFill>
              </a:rPr>
              <a:t>Accountability Systems</a:t>
            </a:r>
          </a:p>
          <a:p>
            <a:r>
              <a:rPr lang="en-US" sz="2400" b="1" dirty="0" smtClean="0">
                <a:solidFill>
                  <a:srgbClr val="66FF33"/>
                </a:solidFill>
              </a:rPr>
              <a:t>Teacher </a:t>
            </a:r>
            <a:r>
              <a:rPr lang="en-US" sz="2400" b="1" dirty="0">
                <a:solidFill>
                  <a:srgbClr val="66FF33"/>
                </a:solidFill>
              </a:rPr>
              <a:t>Q</a:t>
            </a:r>
            <a:r>
              <a:rPr lang="en-US" sz="2400" b="1" dirty="0" smtClean="0">
                <a:solidFill>
                  <a:srgbClr val="66FF33"/>
                </a:solidFill>
              </a:rPr>
              <a:t>uality</a:t>
            </a:r>
          </a:p>
          <a:p>
            <a:r>
              <a:rPr lang="en-US" sz="2400" b="1" dirty="0" smtClean="0">
                <a:solidFill>
                  <a:srgbClr val="66FF33"/>
                </a:solidFill>
              </a:rPr>
              <a:t>School “Report </a:t>
            </a:r>
            <a:r>
              <a:rPr lang="en-US" sz="2400" b="1" dirty="0">
                <a:solidFill>
                  <a:srgbClr val="66FF33"/>
                </a:solidFill>
              </a:rPr>
              <a:t>C</a:t>
            </a:r>
            <a:r>
              <a:rPr lang="en-US" sz="2400" b="1" dirty="0" smtClean="0">
                <a:solidFill>
                  <a:srgbClr val="66FF33"/>
                </a:solidFill>
              </a:rPr>
              <a:t>ards”</a:t>
            </a:r>
          </a:p>
          <a:p>
            <a:r>
              <a:rPr lang="en-US" sz="2400" b="1" dirty="0" smtClean="0">
                <a:solidFill>
                  <a:srgbClr val="66FF33"/>
                </a:solidFill>
              </a:rPr>
              <a:t>Struggling Students and Schools</a:t>
            </a:r>
            <a:endParaRPr lang="en-US" sz="2400" b="1" dirty="0">
              <a:solidFill>
                <a:srgbClr val="66FF33"/>
              </a:solidFill>
            </a:endParaRPr>
          </a:p>
        </p:txBody>
      </p:sp>
    </p:spTree>
    <p:extLst>
      <p:ext uri="{BB962C8B-B14F-4D97-AF65-F5344CB8AC3E}">
        <p14:creationId xmlns:p14="http://schemas.microsoft.com/office/powerpoint/2010/main" val="794037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50" y="580349"/>
            <a:ext cx="10311244" cy="1507067"/>
          </a:xfrm>
        </p:spPr>
        <p:txBody>
          <a:bodyPr/>
          <a:lstStyle/>
          <a:p>
            <a:r>
              <a:rPr lang="en-US" dirty="0" smtClean="0"/>
              <a:t>NCLB and ESSA: Federal v. State Authority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521146"/>
              </p:ext>
            </p:extLst>
          </p:nvPr>
        </p:nvGraphicFramePr>
        <p:xfrm>
          <a:off x="1278081" y="2171699"/>
          <a:ext cx="9497292" cy="3803073"/>
        </p:xfrm>
        <a:graphic>
          <a:graphicData uri="http://schemas.openxmlformats.org/drawingml/2006/table">
            <a:tbl>
              <a:tblPr firstRow="1" bandRow="1">
                <a:tableStyleId>{5C22544A-7EE6-4342-B048-85BDC9FD1C3A}</a:tableStyleId>
              </a:tblPr>
              <a:tblGrid>
                <a:gridCol w="4748646"/>
                <a:gridCol w="4748646"/>
              </a:tblGrid>
              <a:tr h="452895">
                <a:tc>
                  <a:txBody>
                    <a:bodyPr/>
                    <a:lstStyle/>
                    <a:p>
                      <a:r>
                        <a:rPr lang="en-US" sz="1800" dirty="0" smtClean="0"/>
                        <a:t>NCLB</a:t>
                      </a:r>
                      <a:endParaRPr lang="en-US" sz="1800" dirty="0"/>
                    </a:p>
                  </a:txBody>
                  <a:tcPr marL="81279" marR="81279"/>
                </a:tc>
                <a:tc>
                  <a:txBody>
                    <a:bodyPr/>
                    <a:lstStyle/>
                    <a:p>
                      <a:r>
                        <a:rPr lang="en-US" sz="1800" dirty="0" smtClean="0"/>
                        <a:t>ESSA</a:t>
                      </a:r>
                      <a:endParaRPr lang="en-US" sz="1800" dirty="0"/>
                    </a:p>
                  </a:txBody>
                  <a:tcPr marL="81279" marR="81279"/>
                </a:tc>
              </a:tr>
              <a:tr h="781708">
                <a:tc>
                  <a:txBody>
                    <a:bodyPr/>
                    <a:lstStyle/>
                    <a:p>
                      <a:r>
                        <a:rPr lang="en-US" sz="1800" baseline="0" dirty="0" smtClean="0"/>
                        <a:t>Federal government set goals and prescribed a framework for states</a:t>
                      </a:r>
                      <a:endParaRPr lang="en-US" sz="1800" dirty="0"/>
                    </a:p>
                  </a:txBody>
                  <a:tcPr marL="81279" marR="81279"/>
                </a:tc>
                <a:tc>
                  <a:txBody>
                    <a:bodyPr/>
                    <a:lstStyle/>
                    <a:p>
                      <a:r>
                        <a:rPr lang="en-US" sz="1800" dirty="0" smtClean="0"/>
                        <a:t>Transfer</a:t>
                      </a:r>
                      <a:r>
                        <a:rPr lang="en-US" sz="1800" baseline="0" dirty="0" smtClean="0"/>
                        <a:t> of authority to states</a:t>
                      </a:r>
                      <a:endParaRPr lang="en-US" sz="1800" dirty="0"/>
                    </a:p>
                  </a:txBody>
                  <a:tcPr marL="81279" marR="81279"/>
                </a:tc>
              </a:tr>
              <a:tr h="1451744">
                <a:tc>
                  <a:txBody>
                    <a:bodyPr/>
                    <a:lstStyle/>
                    <a:p>
                      <a:r>
                        <a:rPr lang="en-US" sz="1800" dirty="0" smtClean="0"/>
                        <a:t>Universal goal: 100% proficiency</a:t>
                      </a:r>
                      <a:r>
                        <a:rPr lang="en-US" sz="1800" baseline="0" dirty="0" smtClean="0"/>
                        <a:t> in reading and math by 2014</a:t>
                      </a:r>
                    </a:p>
                    <a:p>
                      <a:r>
                        <a:rPr lang="en-US" sz="1800" baseline="0" dirty="0" smtClean="0"/>
                        <a:t>AYP requirement for all students and subgroups</a:t>
                      </a:r>
                      <a:endParaRPr lang="en-US" sz="1800" dirty="0"/>
                    </a:p>
                  </a:txBody>
                  <a:tcPr marL="81279" marR="81279"/>
                </a:tc>
                <a:tc>
                  <a:txBody>
                    <a:bodyPr/>
                    <a:lstStyle/>
                    <a:p>
                      <a:r>
                        <a:rPr lang="en-US" sz="1800" dirty="0" smtClean="0"/>
                        <a:t>Eliminates 100% proficiency and AYP requirements</a:t>
                      </a:r>
                    </a:p>
                    <a:p>
                      <a:r>
                        <a:rPr lang="en-US" sz="1800" dirty="0" smtClean="0"/>
                        <a:t>States set their</a:t>
                      </a:r>
                      <a:r>
                        <a:rPr lang="en-US" sz="1800" baseline="0" dirty="0" smtClean="0"/>
                        <a:t> own “ambitious goals” within the ESSA framework</a:t>
                      </a:r>
                      <a:endParaRPr lang="en-US" sz="1800" dirty="0"/>
                    </a:p>
                  </a:txBody>
                  <a:tcPr marL="81279" marR="81279"/>
                </a:tc>
              </a:tr>
              <a:tr h="1116726">
                <a:tc>
                  <a:txBody>
                    <a:bodyPr/>
                    <a:lstStyle/>
                    <a:p>
                      <a:endParaRPr lang="en-US" sz="1800" dirty="0"/>
                    </a:p>
                  </a:txBody>
                  <a:tcPr marL="81279" marR="81279"/>
                </a:tc>
                <a:tc>
                  <a:txBody>
                    <a:bodyPr/>
                    <a:lstStyle/>
                    <a:p>
                      <a:r>
                        <a:rPr lang="en-US" sz="1800" dirty="0" smtClean="0"/>
                        <a:t>Secretary prohibited</a:t>
                      </a:r>
                      <a:r>
                        <a:rPr lang="en-US" sz="1800" baseline="0" dirty="0" smtClean="0"/>
                        <a:t> from prescribing any aspect of the accountability system</a:t>
                      </a:r>
                      <a:endParaRPr lang="en-US" sz="1800" dirty="0"/>
                    </a:p>
                  </a:txBody>
                  <a:tcPr marL="81279" marR="81279"/>
                </a:tc>
              </a:tr>
            </a:tbl>
          </a:graphicData>
        </a:graphic>
      </p:graphicFrame>
    </p:spTree>
    <p:extLst>
      <p:ext uri="{BB962C8B-B14F-4D97-AF65-F5344CB8AC3E}">
        <p14:creationId xmlns:p14="http://schemas.microsoft.com/office/powerpoint/2010/main" val="130149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973" y="163058"/>
            <a:ext cx="9062461" cy="1507067"/>
          </a:xfrm>
        </p:spPr>
        <p:txBody>
          <a:bodyPr anchor="t"/>
          <a:lstStyle/>
          <a:p>
            <a:r>
              <a:rPr lang="en-US" dirty="0" smtClean="0"/>
              <a:t>NCLB and ESSA: Annual Assessments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2154163"/>
              </p:ext>
            </p:extLst>
          </p:nvPr>
        </p:nvGraphicFramePr>
        <p:xfrm>
          <a:off x="43544" y="829507"/>
          <a:ext cx="12075886" cy="5963180"/>
        </p:xfrm>
        <a:graphic>
          <a:graphicData uri="http://schemas.openxmlformats.org/drawingml/2006/table">
            <a:tbl>
              <a:tblPr firstRow="1" bandRow="1">
                <a:tableStyleId>{5C22544A-7EE6-4342-B048-85BDC9FD1C3A}</a:tableStyleId>
              </a:tblPr>
              <a:tblGrid>
                <a:gridCol w="6037943"/>
                <a:gridCol w="6037943"/>
              </a:tblGrid>
              <a:tr h="377352">
                <a:tc>
                  <a:txBody>
                    <a:bodyPr/>
                    <a:lstStyle/>
                    <a:p>
                      <a:r>
                        <a:rPr lang="en-US" sz="1800" dirty="0" smtClean="0"/>
                        <a:t>NCLB</a:t>
                      </a:r>
                      <a:endParaRPr lang="en-US" sz="1800" dirty="0"/>
                    </a:p>
                  </a:txBody>
                  <a:tcPr/>
                </a:tc>
                <a:tc>
                  <a:txBody>
                    <a:bodyPr/>
                    <a:lstStyle/>
                    <a:p>
                      <a:r>
                        <a:rPr lang="en-US" sz="1800" dirty="0" smtClean="0"/>
                        <a:t>ESSA</a:t>
                      </a:r>
                      <a:endParaRPr lang="en-US" sz="1800" dirty="0"/>
                    </a:p>
                  </a:txBody>
                  <a:tcPr/>
                </a:tc>
              </a:tr>
              <a:tr h="944603">
                <a:tc>
                  <a:txBody>
                    <a:bodyPr/>
                    <a:lstStyle/>
                    <a:p>
                      <a:r>
                        <a:rPr lang="en-US" sz="1800" dirty="0" smtClean="0"/>
                        <a:t>Annual</a:t>
                      </a:r>
                      <a:r>
                        <a:rPr lang="en-US" sz="1800" baseline="0" dirty="0" smtClean="0"/>
                        <a:t> testing in reading and math, grades 3 – 8, plus once in high school. Science testing once in grades 3-5, 6-8, and high school.</a:t>
                      </a:r>
                      <a:endParaRPr lang="en-US" sz="1800" dirty="0"/>
                    </a:p>
                  </a:txBody>
                  <a:tcPr/>
                </a:tc>
                <a:tc>
                  <a:txBody>
                    <a:bodyPr/>
                    <a:lstStyle/>
                    <a:p>
                      <a:r>
                        <a:rPr lang="en-US" sz="1800" dirty="0" smtClean="0"/>
                        <a:t>Same requirements, but must involve multiple measures of achievement,</a:t>
                      </a:r>
                      <a:r>
                        <a:rPr lang="en-US" sz="1800" baseline="0" dirty="0" smtClean="0"/>
                        <a:t> including those assessing higher order thinking skills, portfolios, etc.</a:t>
                      </a:r>
                      <a:endParaRPr lang="en-US" sz="1800" dirty="0"/>
                    </a:p>
                  </a:txBody>
                  <a:tcPr/>
                </a:tc>
              </a:tr>
              <a:tr h="1190171">
                <a:tc>
                  <a:txBody>
                    <a:bodyPr/>
                    <a:lstStyle/>
                    <a:p>
                      <a:r>
                        <a:rPr lang="en-US" sz="1800" dirty="0" smtClean="0"/>
                        <a:t>Allowed</a:t>
                      </a:r>
                      <a:r>
                        <a:rPr lang="en-US" sz="1800" baseline="0" dirty="0" smtClean="0"/>
                        <a:t> reasonable accommodations for students with disabilities. Alternate testing allowed, but only for 1% of total number being assessed.</a:t>
                      </a:r>
                      <a:endParaRPr lang="en-US" sz="1800" dirty="0"/>
                    </a:p>
                  </a:txBody>
                  <a:tcPr/>
                </a:tc>
                <a:tc>
                  <a:txBody>
                    <a:bodyPr/>
                    <a:lstStyle/>
                    <a:p>
                      <a:r>
                        <a:rPr lang="en-US" sz="1800" dirty="0" smtClean="0"/>
                        <a:t>Maintains</a:t>
                      </a:r>
                      <a:r>
                        <a:rPr lang="en-US" sz="1800" baseline="0" dirty="0" smtClean="0"/>
                        <a:t> reasonable accommodations require-</a:t>
                      </a:r>
                      <a:r>
                        <a:rPr lang="en-US" sz="1800" baseline="0" dirty="0" err="1" smtClean="0"/>
                        <a:t>ments</a:t>
                      </a:r>
                      <a:r>
                        <a:rPr lang="en-US" sz="1800" baseline="0" dirty="0" smtClean="0"/>
                        <a:t>.  </a:t>
                      </a:r>
                      <a:r>
                        <a:rPr lang="en-US" sz="1800" dirty="0" smtClean="0"/>
                        <a:t>Alt testing allowed for 1% of students, w/ most significant</a:t>
                      </a:r>
                      <a:r>
                        <a:rPr lang="en-US" sz="1800" baseline="0" dirty="0" smtClean="0"/>
                        <a:t> cognitive disabilities. Parents must be notified of alternate testing within IEP process. </a:t>
                      </a:r>
                      <a:endParaRPr lang="en-US" sz="1800" dirty="0"/>
                    </a:p>
                  </a:txBody>
                  <a:tcPr/>
                </a:tc>
              </a:tr>
              <a:tr h="682172">
                <a:tc>
                  <a:txBody>
                    <a:bodyPr/>
                    <a:lstStyle/>
                    <a:p>
                      <a:r>
                        <a:rPr lang="en-US" sz="1800" dirty="0" smtClean="0"/>
                        <a:t>Required states to administer testing to min 95% of students and 95% of each student subgroup.</a:t>
                      </a:r>
                      <a:endParaRPr lang="en-US" sz="1800" dirty="0"/>
                    </a:p>
                  </a:txBody>
                  <a:tcPr/>
                </a:tc>
                <a:tc>
                  <a:txBody>
                    <a:bodyPr/>
                    <a:lstStyle/>
                    <a:p>
                      <a:r>
                        <a:rPr lang="en-US" sz="1800" dirty="0" smtClean="0"/>
                        <a:t>Maintains</a:t>
                      </a:r>
                      <a:r>
                        <a:rPr lang="en-US" sz="1800" baseline="0" dirty="0" smtClean="0"/>
                        <a:t> requirement for testing 95% of students. Allows states to establish own laws for “opt-outs.” </a:t>
                      </a:r>
                      <a:endParaRPr lang="en-US" sz="1800" dirty="0"/>
                    </a:p>
                  </a:txBody>
                  <a:tcPr/>
                </a:tc>
              </a:tr>
              <a:tr h="682171">
                <a:tc>
                  <a:txBody>
                    <a:bodyPr/>
                    <a:lstStyle/>
                    <a:p>
                      <a:r>
                        <a:rPr lang="en-US" sz="1800" dirty="0" smtClean="0"/>
                        <a:t>State</a:t>
                      </a:r>
                      <a:r>
                        <a:rPr lang="en-US" sz="1800" baseline="0" dirty="0" smtClean="0"/>
                        <a:t>s used their own tests</a:t>
                      </a:r>
                      <a:endParaRPr lang="en-US" sz="1800" dirty="0"/>
                    </a:p>
                  </a:txBody>
                  <a:tcPr/>
                </a:tc>
                <a:tc>
                  <a:txBody>
                    <a:bodyPr/>
                    <a:lstStyle/>
                    <a:p>
                      <a:r>
                        <a:rPr lang="en-US" sz="1800" dirty="0" smtClean="0"/>
                        <a:t>Districts may use national tests for high school students (e.g., SAT or ACT), with state permission</a:t>
                      </a:r>
                      <a:endParaRPr lang="en-US" sz="1800" dirty="0"/>
                    </a:p>
                  </a:txBody>
                  <a:tcPr/>
                </a:tc>
              </a:tr>
              <a:tr h="660365">
                <a:tc>
                  <a:txBody>
                    <a:bodyPr/>
                    <a:lstStyle/>
                    <a:p>
                      <a:endParaRPr lang="en-US" sz="2400" dirty="0"/>
                    </a:p>
                  </a:txBody>
                  <a:tcPr/>
                </a:tc>
                <a:tc>
                  <a:txBody>
                    <a:bodyPr/>
                    <a:lstStyle/>
                    <a:p>
                      <a:r>
                        <a:rPr lang="en-US" sz="1800" dirty="0" smtClean="0"/>
                        <a:t>States may limit the aggregate amount of time students spend in testing</a:t>
                      </a:r>
                      <a:endParaRPr lang="en-US" sz="1800" dirty="0"/>
                    </a:p>
                  </a:txBody>
                  <a:tcPr/>
                </a:tc>
              </a:tr>
              <a:tr h="410346">
                <a:tc>
                  <a:txBody>
                    <a:bodyPr/>
                    <a:lstStyle/>
                    <a:p>
                      <a:endParaRPr lang="en-US" sz="2400" dirty="0"/>
                    </a:p>
                  </a:txBody>
                  <a:tcPr/>
                </a:tc>
                <a:tc>
                  <a:txBody>
                    <a:bodyPr/>
                    <a:lstStyle/>
                    <a:p>
                      <a:r>
                        <a:rPr lang="en-US" sz="1800" dirty="0" smtClean="0"/>
                        <a:t>Prohibits</a:t>
                      </a:r>
                      <a:r>
                        <a:rPr lang="en-US" sz="1800" baseline="0" dirty="0" smtClean="0"/>
                        <a:t> Secretary specifying any assessment aspect</a:t>
                      </a:r>
                      <a:endParaRPr lang="en-US" sz="1800" dirty="0"/>
                    </a:p>
                  </a:txBody>
                  <a:tcPr/>
                </a:tc>
              </a:tr>
              <a:tr h="969146">
                <a:tc>
                  <a:txBody>
                    <a:bodyPr/>
                    <a:lstStyle/>
                    <a:p>
                      <a:endParaRPr lang="en-US" sz="2400" dirty="0"/>
                    </a:p>
                  </a:txBody>
                  <a:tcPr/>
                </a:tc>
                <a:tc>
                  <a:txBody>
                    <a:bodyPr/>
                    <a:lstStyle/>
                    <a:p>
                      <a:r>
                        <a:rPr lang="en-US" sz="1800" dirty="0" smtClean="0"/>
                        <a:t>Assessments must be developed, to the extent practicable, using UDL. States may choose to design and use computer-adapted assessments.</a:t>
                      </a:r>
                      <a:endParaRPr lang="en-US" sz="1800" dirty="0"/>
                    </a:p>
                  </a:txBody>
                  <a:tcPr/>
                </a:tc>
              </a:tr>
            </a:tbl>
          </a:graphicData>
        </a:graphic>
      </p:graphicFrame>
    </p:spTree>
    <p:extLst>
      <p:ext uri="{BB962C8B-B14F-4D97-AF65-F5344CB8AC3E}">
        <p14:creationId xmlns:p14="http://schemas.microsoft.com/office/powerpoint/2010/main" val="3067892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510417"/>
            <a:ext cx="9635444" cy="1507067"/>
          </a:xfrm>
        </p:spPr>
        <p:txBody>
          <a:bodyPr anchor="t"/>
          <a:lstStyle/>
          <a:p>
            <a:r>
              <a:rPr lang="en-US" dirty="0" smtClean="0"/>
              <a:t>NCLB and ESSA: Academic Standards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4334928"/>
              </p:ext>
            </p:extLst>
          </p:nvPr>
        </p:nvGraphicFramePr>
        <p:xfrm>
          <a:off x="684213" y="1411514"/>
          <a:ext cx="11028816" cy="4786087"/>
        </p:xfrm>
        <a:graphic>
          <a:graphicData uri="http://schemas.openxmlformats.org/drawingml/2006/table">
            <a:tbl>
              <a:tblPr firstRow="1" bandRow="1">
                <a:tableStyleId>{5C22544A-7EE6-4342-B048-85BDC9FD1C3A}</a:tableStyleId>
              </a:tblPr>
              <a:tblGrid>
                <a:gridCol w="4454806"/>
                <a:gridCol w="6574010"/>
              </a:tblGrid>
              <a:tr h="380179">
                <a:tc>
                  <a:txBody>
                    <a:bodyPr/>
                    <a:lstStyle/>
                    <a:p>
                      <a:r>
                        <a:rPr lang="en-US" dirty="0" smtClean="0"/>
                        <a:t>NCLB</a:t>
                      </a:r>
                      <a:endParaRPr lang="en-US" dirty="0"/>
                    </a:p>
                  </a:txBody>
                  <a:tcPr marL="81279" marR="81279"/>
                </a:tc>
                <a:tc>
                  <a:txBody>
                    <a:bodyPr/>
                    <a:lstStyle/>
                    <a:p>
                      <a:r>
                        <a:rPr lang="en-US" dirty="0" smtClean="0"/>
                        <a:t>ESSA</a:t>
                      </a:r>
                      <a:endParaRPr lang="en-US" dirty="0"/>
                    </a:p>
                  </a:txBody>
                  <a:tcPr marL="81279" marR="81279"/>
                </a:tc>
              </a:tr>
              <a:tr h="2062340">
                <a:tc>
                  <a:txBody>
                    <a:bodyPr/>
                    <a:lstStyle/>
                    <a:p>
                      <a:r>
                        <a:rPr lang="en-US" dirty="0" smtClean="0"/>
                        <a:t>States required to adopt “challenging</a:t>
                      </a:r>
                      <a:r>
                        <a:rPr lang="en-US" baseline="0" dirty="0" smtClean="0"/>
                        <a:t> standards” in reading, math and science</a:t>
                      </a:r>
                      <a:endParaRPr lang="en-US" dirty="0"/>
                    </a:p>
                  </a:txBody>
                  <a:tcPr marL="81279" marR="81279"/>
                </a:tc>
                <a:tc>
                  <a:txBody>
                    <a:bodyPr/>
                    <a:lstStyle/>
                    <a:p>
                      <a:r>
                        <a:rPr lang="en-US" dirty="0" smtClean="0"/>
                        <a:t>Same, but Secretary barred from influencing states re: adopting a particular set of standards</a:t>
                      </a:r>
                      <a:r>
                        <a:rPr lang="en-US" baseline="0" dirty="0" smtClean="0"/>
                        <a:t> (e.g., Common Core). May also adopt standards in other areas.</a:t>
                      </a:r>
                    </a:p>
                    <a:p>
                      <a:endParaRPr lang="en-US" baseline="0" dirty="0" smtClean="0"/>
                    </a:p>
                    <a:p>
                      <a:r>
                        <a:rPr lang="en-US" baseline="0" dirty="0" smtClean="0"/>
                        <a:t>Standards must be aligned with entrance requirements for credit-bearing coursework in state’s higher education system</a:t>
                      </a:r>
                      <a:endParaRPr lang="en-US" dirty="0"/>
                    </a:p>
                  </a:txBody>
                  <a:tcPr marL="81279" marR="81279"/>
                </a:tc>
              </a:tr>
              <a:tr h="2343568">
                <a:tc>
                  <a:txBody>
                    <a:bodyPr/>
                    <a:lstStyle/>
                    <a:p>
                      <a:r>
                        <a:rPr lang="en-US" dirty="0" smtClean="0"/>
                        <a:t>States must apply</a:t>
                      </a:r>
                      <a:r>
                        <a:rPr lang="en-US" baseline="0" dirty="0" smtClean="0"/>
                        <a:t> same standards to all schools and children.</a:t>
                      </a:r>
                      <a:endParaRPr lang="en-US" dirty="0"/>
                    </a:p>
                  </a:txBody>
                  <a:tcPr marL="81279" marR="81279"/>
                </a:tc>
                <a:tc>
                  <a:txBody>
                    <a:bodyPr/>
                    <a:lstStyle/>
                    <a:p>
                      <a:r>
                        <a:rPr lang="en-US" dirty="0" smtClean="0"/>
                        <a:t>Allows states to develop alternate academic achievement standards</a:t>
                      </a:r>
                      <a:r>
                        <a:rPr lang="en-US" baseline="0" dirty="0" smtClean="0"/>
                        <a:t> for students with most significant cognitive disabilities. </a:t>
                      </a:r>
                    </a:p>
                    <a:p>
                      <a:r>
                        <a:rPr lang="en-US" baseline="0" dirty="0" smtClean="0"/>
                        <a:t>Alternate achievement standards must be aligned with the state’s challenging academic standards, must reflect highest standards possible, and must ensure that a student meeting these standards is on-track for postsecondary education or employment.</a:t>
                      </a:r>
                      <a:endParaRPr lang="en-US" dirty="0"/>
                    </a:p>
                  </a:txBody>
                  <a:tcPr marL="81279" marR="81279"/>
                </a:tc>
              </a:tr>
            </a:tbl>
          </a:graphicData>
        </a:graphic>
      </p:graphicFrame>
    </p:spTree>
    <p:extLst>
      <p:ext uri="{BB962C8B-B14F-4D97-AF65-F5344CB8AC3E}">
        <p14:creationId xmlns:p14="http://schemas.microsoft.com/office/powerpoint/2010/main" val="2236199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69" y="266090"/>
            <a:ext cx="11101388" cy="1507067"/>
          </a:xfrm>
        </p:spPr>
        <p:txBody>
          <a:bodyPr anchor="t"/>
          <a:lstStyle/>
          <a:p>
            <a:r>
              <a:rPr lang="en-US" dirty="0" smtClean="0"/>
              <a:t>NCLB and ESSA: Accountability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3871453"/>
              </p:ext>
            </p:extLst>
          </p:nvPr>
        </p:nvGraphicFramePr>
        <p:xfrm>
          <a:off x="366578" y="1204650"/>
          <a:ext cx="11491593" cy="5694154"/>
        </p:xfrm>
        <a:graphic>
          <a:graphicData uri="http://schemas.openxmlformats.org/drawingml/2006/table">
            <a:tbl>
              <a:tblPr firstRow="1" bandRow="1">
                <a:tableStyleId>{5C22544A-7EE6-4342-B048-85BDC9FD1C3A}</a:tableStyleId>
              </a:tblPr>
              <a:tblGrid>
                <a:gridCol w="5143457"/>
                <a:gridCol w="6348136"/>
              </a:tblGrid>
              <a:tr h="451090">
                <a:tc>
                  <a:txBody>
                    <a:bodyPr/>
                    <a:lstStyle/>
                    <a:p>
                      <a:r>
                        <a:rPr lang="en-US" dirty="0" smtClean="0"/>
                        <a:t>NCLB</a:t>
                      </a:r>
                      <a:endParaRPr lang="en-US" dirty="0"/>
                    </a:p>
                  </a:txBody>
                  <a:tcPr marL="81279" marR="81279"/>
                </a:tc>
                <a:tc>
                  <a:txBody>
                    <a:bodyPr/>
                    <a:lstStyle/>
                    <a:p>
                      <a:r>
                        <a:rPr lang="en-US" dirty="0" smtClean="0"/>
                        <a:t>ESSA</a:t>
                      </a:r>
                      <a:endParaRPr lang="en-US" dirty="0"/>
                    </a:p>
                  </a:txBody>
                  <a:tcPr marL="81279" marR="81279"/>
                </a:tc>
              </a:tr>
              <a:tr h="5243064">
                <a:tc>
                  <a:txBody>
                    <a:bodyPr/>
                    <a:lstStyle/>
                    <a:p>
                      <a:r>
                        <a:rPr lang="en-US" dirty="0" smtClean="0"/>
                        <a:t>Focus on academic achievement only (reading, math, science); AYP requirement</a:t>
                      </a:r>
                      <a:endParaRPr lang="en-US" dirty="0"/>
                    </a:p>
                  </a:txBody>
                  <a:tcPr marL="81279" marR="81279"/>
                </a:tc>
                <a:tc>
                  <a:txBody>
                    <a:bodyPr/>
                    <a:lstStyle/>
                    <a:p>
                      <a:r>
                        <a:rPr lang="en-US" dirty="0" smtClean="0"/>
                        <a:t>State developed accountability systems must:</a:t>
                      </a:r>
                    </a:p>
                    <a:p>
                      <a:endParaRPr lang="en-US" dirty="0" smtClean="0"/>
                    </a:p>
                    <a:p>
                      <a:r>
                        <a:rPr lang="en-US" dirty="0" smtClean="0"/>
                        <a:t>Be based on</a:t>
                      </a:r>
                      <a:r>
                        <a:rPr lang="en-US" baseline="0" dirty="0" smtClean="0"/>
                        <a:t> challenging academic standards</a:t>
                      </a:r>
                      <a:endParaRPr lang="en-US" dirty="0" smtClean="0"/>
                    </a:p>
                    <a:p>
                      <a:endParaRPr lang="en-US" dirty="0" smtClean="0"/>
                    </a:p>
                    <a:p>
                      <a:r>
                        <a:rPr lang="en-US" baseline="0" dirty="0" smtClean="0"/>
                        <a:t>Establish ambitious long-term goals for all students and each subgroup</a:t>
                      </a:r>
                    </a:p>
                    <a:p>
                      <a:endParaRPr lang="en-US" baseline="0" dirty="0" smtClean="0"/>
                    </a:p>
                    <a:p>
                      <a:r>
                        <a:rPr lang="en-US" baseline="0" dirty="0" smtClean="0"/>
                        <a:t>Include required indicators:</a:t>
                      </a:r>
                    </a:p>
                    <a:p>
                      <a:pPr marL="285750" indent="-285750">
                        <a:buFont typeface="Arial"/>
                        <a:buChar char="•"/>
                      </a:pPr>
                      <a:r>
                        <a:rPr lang="en-US" sz="1600" baseline="0" dirty="0" smtClean="0"/>
                        <a:t>Academic achievement on annual assessments</a:t>
                      </a:r>
                    </a:p>
                    <a:p>
                      <a:pPr marL="285750" indent="-285750">
                        <a:buFont typeface="Arial"/>
                        <a:buChar char="•"/>
                      </a:pPr>
                      <a:r>
                        <a:rPr lang="en-US" sz="1600" baseline="0" dirty="0" err="1" smtClean="0"/>
                        <a:t>Add’l</a:t>
                      </a:r>
                      <a:r>
                        <a:rPr lang="en-US" sz="1600" baseline="0" dirty="0" smtClean="0"/>
                        <a:t> measure of academic achievement (K-8)</a:t>
                      </a:r>
                    </a:p>
                    <a:p>
                      <a:pPr marL="285750" indent="-285750">
                        <a:buFont typeface="Arial"/>
                        <a:buChar char="•"/>
                      </a:pPr>
                      <a:r>
                        <a:rPr lang="en-US" sz="1600" baseline="0" dirty="0" smtClean="0"/>
                        <a:t>English-language proficiency (gr. 3 – 8, HS)</a:t>
                      </a:r>
                    </a:p>
                    <a:p>
                      <a:pPr marL="285750" indent="-285750">
                        <a:buFont typeface="Arial"/>
                        <a:buChar char="•"/>
                      </a:pPr>
                      <a:r>
                        <a:rPr lang="en-US" sz="1600" baseline="0" dirty="0" smtClean="0"/>
                        <a:t>High school graduation rates</a:t>
                      </a:r>
                    </a:p>
                    <a:p>
                      <a:pPr marL="0" indent="0">
                        <a:buFont typeface="Arial"/>
                        <a:buNone/>
                      </a:pPr>
                      <a:r>
                        <a:rPr lang="en-US" baseline="0" dirty="0" smtClean="0"/>
                        <a:t> </a:t>
                      </a:r>
                      <a:r>
                        <a:rPr lang="en-US" b="1" baseline="0" dirty="0" smtClean="0"/>
                        <a:t>and:</a:t>
                      </a:r>
                    </a:p>
                    <a:p>
                      <a:pPr marL="0" indent="0">
                        <a:buFont typeface="Arial"/>
                        <a:buNone/>
                      </a:pPr>
                      <a:r>
                        <a:rPr lang="en-US" baseline="0" dirty="0" smtClean="0"/>
                        <a:t>One additional school-quality factor, such as:</a:t>
                      </a:r>
                    </a:p>
                    <a:p>
                      <a:pPr marL="285750" indent="-285750">
                        <a:buFont typeface="Arial"/>
                        <a:buChar char="•"/>
                      </a:pPr>
                      <a:r>
                        <a:rPr lang="en-US" sz="1600" baseline="0" dirty="0" smtClean="0"/>
                        <a:t>Access to and completion of advanced coursework</a:t>
                      </a:r>
                    </a:p>
                    <a:p>
                      <a:pPr marL="285750" indent="-285750">
                        <a:buFont typeface="Arial"/>
                        <a:buChar char="•"/>
                      </a:pPr>
                      <a:r>
                        <a:rPr lang="en-US" sz="1600" baseline="0" dirty="0" smtClean="0"/>
                        <a:t>School climate and safety</a:t>
                      </a:r>
                    </a:p>
                    <a:p>
                      <a:pPr marL="285750" indent="-285750">
                        <a:buFont typeface="Arial"/>
                        <a:buChar char="•"/>
                      </a:pPr>
                      <a:r>
                        <a:rPr lang="en-US" sz="1600" baseline="0" dirty="0" smtClean="0"/>
                        <a:t>Social-emotional learning</a:t>
                      </a:r>
                    </a:p>
                    <a:p>
                      <a:pPr marL="285750" indent="-285750">
                        <a:buFont typeface="Arial"/>
                        <a:buChar char="•"/>
                      </a:pPr>
                      <a:r>
                        <a:rPr lang="en-US" sz="1600" baseline="0" dirty="0" smtClean="0"/>
                        <a:t>Student engagement</a:t>
                      </a:r>
                    </a:p>
                    <a:p>
                      <a:pPr marL="285750" indent="-285750">
                        <a:buFont typeface="Arial"/>
                        <a:buChar char="•"/>
                      </a:pPr>
                      <a:r>
                        <a:rPr lang="en-US" sz="1600" baseline="0" dirty="0" smtClean="0"/>
                        <a:t>Attendance</a:t>
                      </a:r>
                    </a:p>
                  </a:txBody>
                  <a:tcPr marL="81279" marR="81279"/>
                </a:tc>
              </a:tr>
            </a:tbl>
          </a:graphicData>
        </a:graphic>
      </p:graphicFrame>
    </p:spTree>
    <p:extLst>
      <p:ext uri="{BB962C8B-B14F-4D97-AF65-F5344CB8AC3E}">
        <p14:creationId xmlns:p14="http://schemas.microsoft.com/office/powerpoint/2010/main" val="3479939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69" y="149979"/>
            <a:ext cx="11101388" cy="1507067"/>
          </a:xfrm>
        </p:spPr>
        <p:txBody>
          <a:bodyPr anchor="t"/>
          <a:lstStyle/>
          <a:p>
            <a:r>
              <a:rPr lang="en-US" dirty="0" smtClean="0"/>
              <a:t>NCLB and ESSA: Accountability systems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5996843"/>
              </p:ext>
            </p:extLst>
          </p:nvPr>
        </p:nvGraphicFramePr>
        <p:xfrm>
          <a:off x="539069" y="903510"/>
          <a:ext cx="11101388" cy="5857313"/>
        </p:xfrm>
        <a:graphic>
          <a:graphicData uri="http://schemas.openxmlformats.org/drawingml/2006/table">
            <a:tbl>
              <a:tblPr firstRow="1" bandRow="1">
                <a:tableStyleId>{5C22544A-7EE6-4342-B048-85BDC9FD1C3A}</a:tableStyleId>
              </a:tblPr>
              <a:tblGrid>
                <a:gridCol w="4968808"/>
                <a:gridCol w="6132580"/>
              </a:tblGrid>
              <a:tr h="374740">
                <a:tc>
                  <a:txBody>
                    <a:bodyPr/>
                    <a:lstStyle/>
                    <a:p>
                      <a:r>
                        <a:rPr lang="en-US" dirty="0" smtClean="0"/>
                        <a:t>NCLB</a:t>
                      </a:r>
                      <a:endParaRPr lang="en-US" dirty="0"/>
                    </a:p>
                  </a:txBody>
                  <a:tcPr marL="81279" marR="81279"/>
                </a:tc>
                <a:tc>
                  <a:txBody>
                    <a:bodyPr/>
                    <a:lstStyle/>
                    <a:p>
                      <a:r>
                        <a:rPr lang="en-US" dirty="0" smtClean="0"/>
                        <a:t>ESSA</a:t>
                      </a:r>
                      <a:endParaRPr lang="en-US" dirty="0"/>
                    </a:p>
                  </a:txBody>
                  <a:tcPr marL="81279" marR="81279"/>
                </a:tc>
              </a:tr>
              <a:tr h="348316">
                <a:tc>
                  <a:txBody>
                    <a:bodyPr/>
                    <a:lstStyle/>
                    <a:p>
                      <a:endParaRPr lang="en-US" dirty="0"/>
                    </a:p>
                  </a:txBody>
                  <a:tcPr marL="81279" marR="81279"/>
                </a:tc>
                <a:tc>
                  <a:txBody>
                    <a:bodyPr/>
                    <a:lstStyle/>
                    <a:p>
                      <a:pPr marL="285750" indent="-285750">
                        <a:buFont typeface="Arial"/>
                        <a:buChar char="•"/>
                      </a:pPr>
                      <a:endParaRPr lang="en-US" dirty="0"/>
                    </a:p>
                  </a:txBody>
                  <a:tcPr marL="81279" marR="81279"/>
                </a:tc>
              </a:tr>
              <a:tr h="936851">
                <a:tc>
                  <a:txBody>
                    <a:bodyPr/>
                    <a:lstStyle/>
                    <a:p>
                      <a:r>
                        <a:rPr lang="en-US" dirty="0" smtClean="0"/>
                        <a:t>Establishment</a:t>
                      </a:r>
                      <a:r>
                        <a:rPr lang="en-US" baseline="0" dirty="0" smtClean="0"/>
                        <a:t> of subgroups for data disaggregation (SWD, major racial and ethnic groups, ELL, economically disadvantaged groups)</a:t>
                      </a:r>
                      <a:endParaRPr lang="en-US" dirty="0"/>
                    </a:p>
                  </a:txBody>
                  <a:tcPr marL="81279" marR="81279"/>
                </a:tc>
                <a:tc>
                  <a:txBody>
                    <a:bodyPr/>
                    <a:lstStyle/>
                    <a:p>
                      <a:pPr marL="0" indent="0">
                        <a:buFont typeface="Arial"/>
                        <a:buNone/>
                      </a:pPr>
                      <a:r>
                        <a:rPr lang="en-US" dirty="0" smtClean="0"/>
                        <a:t>Same subgroups, with additional groups identified for data reporting: homeless status, students with parents in the military, students in foster care</a:t>
                      </a:r>
                      <a:endParaRPr lang="en-US" dirty="0"/>
                    </a:p>
                  </a:txBody>
                  <a:tcPr marL="81279" marR="81279"/>
                </a:tc>
              </a:tr>
              <a:tr h="1696222">
                <a:tc>
                  <a:txBody>
                    <a:bodyPr/>
                    <a:lstStyle/>
                    <a:p>
                      <a:endParaRPr lang="en-US" dirty="0"/>
                    </a:p>
                  </a:txBody>
                  <a:tcPr marL="81279" marR="81279"/>
                </a:tc>
                <a:tc>
                  <a:txBody>
                    <a:bodyPr/>
                    <a:lstStyle/>
                    <a:p>
                      <a:r>
                        <a:rPr lang="en-US" dirty="0" smtClean="0"/>
                        <a:t>States must adopt ambitious long-term goals with measures of interim progress</a:t>
                      </a:r>
                      <a:r>
                        <a:rPr lang="en-US" baseline="0" dirty="0" smtClean="0"/>
                        <a:t> for all students, as well as separately for each sub-group. Long-term goals must be established for academic achievement and HS graduate rates.</a:t>
                      </a:r>
                      <a:endParaRPr lang="en-US" dirty="0"/>
                    </a:p>
                  </a:txBody>
                  <a:tcPr marL="81279" marR="81279"/>
                </a:tc>
              </a:tr>
              <a:tr h="2231871">
                <a:tc>
                  <a:txBody>
                    <a:bodyPr/>
                    <a:lstStyle/>
                    <a:p>
                      <a:endParaRPr lang="en-US" dirty="0"/>
                    </a:p>
                  </a:txBody>
                  <a:tcPr marL="81279" marR="81279"/>
                </a:tc>
                <a:tc>
                  <a:txBody>
                    <a:bodyPr/>
                    <a:lstStyle/>
                    <a:p>
                      <a:r>
                        <a:rPr lang="en-US" dirty="0" smtClean="0"/>
                        <a:t>ESSA adds language around diplomas: SWDs who</a:t>
                      </a:r>
                      <a:r>
                        <a:rPr lang="en-US" baseline="0" dirty="0" smtClean="0"/>
                        <a:t> have participated in alternate assessment systems and receive an alternate diploma can be counted in state’s cohort graduation rate if the alternate diploma is standards-based, aligned with regular standards, and obtained within time period that state defines for FAPE.</a:t>
                      </a:r>
                      <a:endParaRPr lang="en-US" dirty="0"/>
                    </a:p>
                  </a:txBody>
                  <a:tcPr marL="81279" marR="81279"/>
                </a:tc>
              </a:tr>
            </a:tbl>
          </a:graphicData>
        </a:graphic>
      </p:graphicFrame>
    </p:spTree>
    <p:extLst>
      <p:ext uri="{BB962C8B-B14F-4D97-AF65-F5344CB8AC3E}">
        <p14:creationId xmlns:p14="http://schemas.microsoft.com/office/powerpoint/2010/main" val="3502987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97" y="481389"/>
            <a:ext cx="8534400" cy="1507067"/>
          </a:xfrm>
        </p:spPr>
        <p:txBody>
          <a:bodyPr anchor="t"/>
          <a:lstStyle/>
          <a:p>
            <a:r>
              <a:rPr lang="en-US" dirty="0" smtClean="0"/>
              <a:t>NCLB and ESSA: Teacher Quality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8954214"/>
              </p:ext>
            </p:extLst>
          </p:nvPr>
        </p:nvGraphicFramePr>
        <p:xfrm>
          <a:off x="740228" y="1205146"/>
          <a:ext cx="10798628" cy="5352408"/>
        </p:xfrm>
        <a:graphic>
          <a:graphicData uri="http://schemas.openxmlformats.org/drawingml/2006/table">
            <a:tbl>
              <a:tblPr firstRow="1" bandRow="1">
                <a:tableStyleId>{5C22544A-7EE6-4342-B048-85BDC9FD1C3A}</a:tableStyleId>
              </a:tblPr>
              <a:tblGrid>
                <a:gridCol w="5399314"/>
                <a:gridCol w="5399314"/>
              </a:tblGrid>
              <a:tr h="337192">
                <a:tc>
                  <a:txBody>
                    <a:bodyPr/>
                    <a:lstStyle/>
                    <a:p>
                      <a:r>
                        <a:rPr lang="en-US" dirty="0" smtClean="0"/>
                        <a:t>NCLB</a:t>
                      </a:r>
                      <a:endParaRPr lang="en-US" dirty="0"/>
                    </a:p>
                  </a:txBody>
                  <a:tcPr marL="81279" marR="81279"/>
                </a:tc>
                <a:tc>
                  <a:txBody>
                    <a:bodyPr/>
                    <a:lstStyle/>
                    <a:p>
                      <a:r>
                        <a:rPr lang="en-US" dirty="0" smtClean="0"/>
                        <a:t>ESSA</a:t>
                      </a:r>
                      <a:endParaRPr lang="en-US" dirty="0"/>
                    </a:p>
                  </a:txBody>
                  <a:tcPr marL="81279" marR="81279"/>
                </a:tc>
              </a:tr>
              <a:tr h="1348768">
                <a:tc>
                  <a:txBody>
                    <a:bodyPr/>
                    <a:lstStyle/>
                    <a:p>
                      <a:r>
                        <a:rPr lang="en-US" dirty="0" smtClean="0"/>
                        <a:t>Specific federal requirements</a:t>
                      </a:r>
                      <a:r>
                        <a:rPr lang="en-US" baseline="0" dirty="0" smtClean="0"/>
                        <a:t> regarding</a:t>
                      </a:r>
                      <a:r>
                        <a:rPr lang="en-US" dirty="0" smtClean="0"/>
                        <a:t> “highly qualified teachers” (bachelor’s degree, state certification,</a:t>
                      </a:r>
                      <a:r>
                        <a:rPr lang="en-US" baseline="0" dirty="0" smtClean="0"/>
                        <a:t> content knowledge)</a:t>
                      </a:r>
                      <a:endParaRPr lang="en-US" dirty="0"/>
                    </a:p>
                  </a:txBody>
                  <a:tcPr marL="81279" marR="81279"/>
                </a:tc>
                <a:tc>
                  <a:txBody>
                    <a:bodyPr/>
                    <a:lstStyle/>
                    <a:p>
                      <a:r>
                        <a:rPr lang="en-US" dirty="0" smtClean="0"/>
                        <a:t>No more “highly qualified” provision</a:t>
                      </a:r>
                    </a:p>
                    <a:p>
                      <a:endParaRPr lang="en-US" dirty="0" smtClean="0"/>
                    </a:p>
                    <a:p>
                      <a:r>
                        <a:rPr lang="en-US" dirty="0" smtClean="0"/>
                        <a:t>State plans must define</a:t>
                      </a:r>
                      <a:r>
                        <a:rPr lang="en-US" baseline="0" dirty="0" smtClean="0"/>
                        <a:t> “ineffective teachers,” “out-of-field,” and “inexperienced teachers” </a:t>
                      </a:r>
                      <a:endParaRPr lang="en-US" dirty="0"/>
                    </a:p>
                  </a:txBody>
                  <a:tcPr marL="81279" marR="81279"/>
                </a:tc>
              </a:tr>
              <a:tr h="2315014">
                <a:tc>
                  <a:txBody>
                    <a:bodyPr/>
                    <a:lstStyle/>
                    <a:p>
                      <a:r>
                        <a:rPr lang="en-US" dirty="0" smtClean="0"/>
                        <a:t>Federal oversight regarding determination of teacher effectiveness. Federal waivers required multiple measures</a:t>
                      </a:r>
                      <a:r>
                        <a:rPr lang="en-US" baseline="0" dirty="0" smtClean="0"/>
                        <a:t> of teacher performance, including student growth on state assessments</a:t>
                      </a:r>
                      <a:endParaRPr lang="en-US" dirty="0"/>
                    </a:p>
                  </a:txBody>
                  <a:tcPr marL="81279" marR="81279"/>
                </a:tc>
                <a:tc>
                  <a:txBody>
                    <a:bodyPr/>
                    <a:lstStyle/>
                    <a:p>
                      <a:r>
                        <a:rPr lang="en-US" dirty="0" smtClean="0"/>
                        <a:t>Increased flexibility</a:t>
                      </a:r>
                      <a:r>
                        <a:rPr lang="en-US" baseline="0" dirty="0" smtClean="0"/>
                        <a:t> in use of Title II funds. New 3% optional set-aside may be used to strengthen school leadership.</a:t>
                      </a:r>
                    </a:p>
                    <a:p>
                      <a:endParaRPr lang="en-US" dirty="0" smtClean="0"/>
                    </a:p>
                    <a:p>
                      <a:r>
                        <a:rPr lang="en-US" dirty="0" smtClean="0"/>
                        <a:t>Prohibits U.S. secretary of education from prescribing</a:t>
                      </a:r>
                      <a:r>
                        <a:rPr lang="en-US" baseline="0" dirty="0" smtClean="0"/>
                        <a:t> specific measures of teachers, principals or other school leaders</a:t>
                      </a:r>
                      <a:endParaRPr lang="en-US" dirty="0"/>
                    </a:p>
                  </a:txBody>
                  <a:tcPr marL="81279" marR="81279"/>
                </a:tc>
              </a:tr>
              <a:tr h="1322866">
                <a:tc>
                  <a:txBody>
                    <a:bodyPr/>
                    <a:lstStyle/>
                    <a:p>
                      <a:endParaRPr lang="en-US"/>
                    </a:p>
                  </a:txBody>
                  <a:tcPr marL="81279" marR="81279"/>
                </a:tc>
                <a:tc>
                  <a:txBody>
                    <a:bodyPr/>
                    <a:lstStyle/>
                    <a:p>
                      <a:r>
                        <a:rPr lang="en-US" dirty="0" smtClean="0"/>
                        <a:t>Plans</a:t>
                      </a:r>
                      <a:r>
                        <a:rPr lang="en-US" baseline="0" dirty="0" smtClean="0"/>
                        <a:t> must address how LEAs will identify and address disparities resulting in low income and minority students being taught by ineffective teachers</a:t>
                      </a:r>
                      <a:endParaRPr lang="en-US" dirty="0"/>
                    </a:p>
                  </a:txBody>
                  <a:tcPr marL="81279" marR="81279"/>
                </a:tc>
              </a:tr>
            </a:tbl>
          </a:graphicData>
        </a:graphic>
      </p:graphicFrame>
    </p:spTree>
    <p:extLst>
      <p:ext uri="{BB962C8B-B14F-4D97-AF65-F5344CB8AC3E}">
        <p14:creationId xmlns:p14="http://schemas.microsoft.com/office/powerpoint/2010/main" val="3511640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502" y="559569"/>
            <a:ext cx="8534400" cy="1507067"/>
          </a:xfrm>
        </p:spPr>
        <p:txBody>
          <a:bodyPr>
            <a:normAutofit/>
          </a:bodyPr>
          <a:lstStyle/>
          <a:p>
            <a:pPr algn="ctr"/>
            <a:r>
              <a:rPr lang="en-US" sz="4000" dirty="0" smtClean="0"/>
              <a:t>Agenda</a:t>
            </a:r>
            <a:endParaRPr lang="en-US" sz="4000" dirty="0"/>
          </a:p>
        </p:txBody>
      </p:sp>
      <p:sp>
        <p:nvSpPr>
          <p:cNvPr id="3" name="Content Placeholder 2"/>
          <p:cNvSpPr>
            <a:spLocks noGrp="1"/>
          </p:cNvSpPr>
          <p:nvPr>
            <p:ph idx="1"/>
          </p:nvPr>
        </p:nvSpPr>
        <p:spPr>
          <a:xfrm>
            <a:off x="611475" y="2066636"/>
            <a:ext cx="8534400" cy="3876964"/>
          </a:xfrm>
        </p:spPr>
        <p:txBody>
          <a:bodyPr>
            <a:normAutofit fontScale="92500"/>
          </a:bodyPr>
          <a:lstStyle/>
          <a:p>
            <a:r>
              <a:rPr lang="en-US" sz="2800" dirty="0" smtClean="0">
                <a:solidFill>
                  <a:srgbClr val="66FF33"/>
                </a:solidFill>
              </a:rPr>
              <a:t>Overview of ESSA</a:t>
            </a:r>
          </a:p>
          <a:p>
            <a:pPr lvl="1"/>
            <a:r>
              <a:rPr lang="en-US" sz="2400" dirty="0" smtClean="0">
                <a:solidFill>
                  <a:srgbClr val="66FF33"/>
                </a:solidFill>
              </a:rPr>
              <a:t>Comparisons of ESSA and NCLB</a:t>
            </a:r>
          </a:p>
          <a:p>
            <a:r>
              <a:rPr lang="en-US" sz="2800" dirty="0" smtClean="0">
                <a:solidFill>
                  <a:srgbClr val="66FF33"/>
                </a:solidFill>
              </a:rPr>
              <a:t>Opportunities and Challenges within ESSA</a:t>
            </a:r>
          </a:p>
          <a:p>
            <a:r>
              <a:rPr lang="en-US" sz="2800" dirty="0" smtClean="0">
                <a:solidFill>
                  <a:srgbClr val="66FF33"/>
                </a:solidFill>
              </a:rPr>
              <a:t>ESSA and Leadership and You</a:t>
            </a:r>
          </a:p>
          <a:p>
            <a:pPr lvl="1"/>
            <a:r>
              <a:rPr lang="en-US" sz="2400" dirty="0" smtClean="0">
                <a:solidFill>
                  <a:srgbClr val="66FF33"/>
                </a:solidFill>
              </a:rPr>
              <a:t>Leaders as policy implementers and change agents</a:t>
            </a:r>
          </a:p>
          <a:p>
            <a:pPr lvl="1"/>
            <a:r>
              <a:rPr lang="en-US" sz="2400" dirty="0" smtClean="0">
                <a:solidFill>
                  <a:srgbClr val="66FF33"/>
                </a:solidFill>
              </a:rPr>
              <a:t>Leaders as advocates</a:t>
            </a:r>
          </a:p>
          <a:p>
            <a:r>
              <a:rPr lang="en-US" sz="2800" dirty="0" smtClean="0">
                <a:solidFill>
                  <a:srgbClr val="66FF33"/>
                </a:solidFill>
              </a:rPr>
              <a:t>Lessons for Living in Interesting Times</a:t>
            </a:r>
          </a:p>
          <a:p>
            <a:endParaRPr lang="en-US" sz="2400" i="0" dirty="0"/>
          </a:p>
        </p:txBody>
      </p:sp>
    </p:spTree>
    <p:extLst>
      <p:ext uri="{BB962C8B-B14F-4D97-AF65-F5344CB8AC3E}">
        <p14:creationId xmlns:p14="http://schemas.microsoft.com/office/powerpoint/2010/main" val="960077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133046"/>
            <a:ext cx="11669486" cy="1507067"/>
          </a:xfrm>
        </p:spPr>
        <p:txBody>
          <a:bodyPr/>
          <a:lstStyle/>
          <a:p>
            <a:r>
              <a:rPr lang="en-US" dirty="0" smtClean="0"/>
              <a:t>NCLB </a:t>
            </a:r>
            <a:r>
              <a:rPr lang="en-US" dirty="0"/>
              <a:t>&amp;</a:t>
            </a:r>
            <a:r>
              <a:rPr lang="en-US" dirty="0" smtClean="0"/>
              <a:t> ESSA: State / School District Reporting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774131"/>
              </p:ext>
            </p:extLst>
          </p:nvPr>
        </p:nvGraphicFramePr>
        <p:xfrm>
          <a:off x="756784" y="1640113"/>
          <a:ext cx="10433730" cy="4580874"/>
        </p:xfrm>
        <a:graphic>
          <a:graphicData uri="http://schemas.openxmlformats.org/drawingml/2006/table">
            <a:tbl>
              <a:tblPr firstRow="1" bandRow="1">
                <a:tableStyleId>{5C22544A-7EE6-4342-B048-85BDC9FD1C3A}</a:tableStyleId>
              </a:tblPr>
              <a:tblGrid>
                <a:gridCol w="5216865"/>
                <a:gridCol w="5216865"/>
              </a:tblGrid>
              <a:tr h="423408">
                <a:tc>
                  <a:txBody>
                    <a:bodyPr/>
                    <a:lstStyle/>
                    <a:p>
                      <a:r>
                        <a:rPr lang="en-US" dirty="0" smtClean="0"/>
                        <a:t>NCLB</a:t>
                      </a:r>
                      <a:endParaRPr lang="en-US" dirty="0"/>
                    </a:p>
                  </a:txBody>
                  <a:tcPr marL="81279" marR="81279"/>
                </a:tc>
                <a:tc>
                  <a:txBody>
                    <a:bodyPr/>
                    <a:lstStyle/>
                    <a:p>
                      <a:r>
                        <a:rPr lang="en-US" dirty="0" smtClean="0"/>
                        <a:t>ESSA</a:t>
                      </a:r>
                      <a:endParaRPr lang="en-US" dirty="0"/>
                    </a:p>
                  </a:txBody>
                  <a:tcPr marL="81279" marR="81279"/>
                </a:tc>
              </a:tr>
              <a:tr h="2420107">
                <a:tc>
                  <a:txBody>
                    <a:bodyPr/>
                    <a:lstStyle/>
                    <a:p>
                      <a:r>
                        <a:rPr lang="en-US" dirty="0" smtClean="0"/>
                        <a:t>Schools required</a:t>
                      </a:r>
                      <a:r>
                        <a:rPr lang="en-US" baseline="0" dirty="0" smtClean="0"/>
                        <a:t> to publicly report (annually)  disaggregated achievement data by subgroup; % of students not tested, graduation rates, information on teacher quality, other as determined by state.</a:t>
                      </a:r>
                      <a:endParaRPr lang="en-US" dirty="0"/>
                    </a:p>
                  </a:txBody>
                  <a:tcPr marL="81279" marR="81279"/>
                </a:tc>
                <a:tc>
                  <a:txBody>
                    <a:bodyPr/>
                    <a:lstStyle/>
                    <a:p>
                      <a:r>
                        <a:rPr lang="en-US" dirty="0" smtClean="0"/>
                        <a:t>Annual state report card</a:t>
                      </a:r>
                      <a:r>
                        <a:rPr lang="en-US" baseline="0" dirty="0" smtClean="0"/>
                        <a:t> </a:t>
                      </a:r>
                      <a:r>
                        <a:rPr lang="en-US" dirty="0" smtClean="0"/>
                        <a:t>still required; includes</a:t>
                      </a:r>
                      <a:r>
                        <a:rPr lang="en-US" baseline="0" dirty="0" smtClean="0"/>
                        <a:t> previous requirements as well as description of state accountability system, schools in need of improvement, number and % of students taking alternate assessments, NAEP data,  postsecondary enrollment, civil rights data.</a:t>
                      </a:r>
                      <a:endParaRPr lang="en-US" dirty="0"/>
                    </a:p>
                  </a:txBody>
                  <a:tcPr marL="81279" marR="81279"/>
                </a:tc>
              </a:tr>
              <a:tr h="1191458">
                <a:tc>
                  <a:txBody>
                    <a:bodyPr/>
                    <a:lstStyle/>
                    <a:p>
                      <a:r>
                        <a:rPr lang="en-US" dirty="0" smtClean="0"/>
                        <a:t>Requirement</a:t>
                      </a:r>
                      <a:r>
                        <a:rPr lang="en-US" baseline="0" dirty="0" smtClean="0"/>
                        <a:t> for reporting by subgroups (e.g., SWD, major racial and ethnic groups, ELL, economically disadvantaged groups)</a:t>
                      </a:r>
                      <a:endParaRPr lang="en-US" dirty="0"/>
                    </a:p>
                  </a:txBody>
                  <a:tcPr marL="81279" marR="81279"/>
                </a:tc>
                <a:tc>
                  <a:txBody>
                    <a:bodyPr/>
                    <a:lstStyle/>
                    <a:p>
                      <a:r>
                        <a:rPr lang="en-US" dirty="0" smtClean="0"/>
                        <a:t>Same requirements</a:t>
                      </a:r>
                      <a:r>
                        <a:rPr lang="en-US" baseline="0" dirty="0" smtClean="0"/>
                        <a:t> for subgroup reporting.</a:t>
                      </a:r>
                    </a:p>
                    <a:p>
                      <a:r>
                        <a:rPr lang="en-US" baseline="0" dirty="0" smtClean="0"/>
                        <a:t>If state identifies a school or subgroup as struggling, parents must be notified. </a:t>
                      </a:r>
                    </a:p>
                    <a:p>
                      <a:endParaRPr lang="en-US" baseline="0" dirty="0" smtClean="0"/>
                    </a:p>
                    <a:p>
                      <a:r>
                        <a:rPr lang="en-US" baseline="0" dirty="0" smtClean="0"/>
                        <a:t>SEA may allow LEAs to offer transfers to parents of students in identified schools.</a:t>
                      </a:r>
                      <a:endParaRPr lang="en-US" dirty="0"/>
                    </a:p>
                  </a:txBody>
                  <a:tcPr marL="81279" marR="81279"/>
                </a:tc>
              </a:tr>
            </a:tbl>
          </a:graphicData>
        </a:graphic>
      </p:graphicFrame>
    </p:spTree>
    <p:extLst>
      <p:ext uri="{BB962C8B-B14F-4D97-AF65-F5344CB8AC3E}">
        <p14:creationId xmlns:p14="http://schemas.microsoft.com/office/powerpoint/2010/main" val="6115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97" y="350759"/>
            <a:ext cx="11219544" cy="1507067"/>
          </a:xfrm>
        </p:spPr>
        <p:txBody>
          <a:bodyPr anchor="t"/>
          <a:lstStyle/>
          <a:p>
            <a:r>
              <a:rPr lang="en-US" dirty="0" smtClean="0"/>
              <a:t>NCLB </a:t>
            </a:r>
            <a:r>
              <a:rPr lang="en-US" dirty="0"/>
              <a:t>&amp;</a:t>
            </a:r>
            <a:r>
              <a:rPr lang="en-US" dirty="0" smtClean="0"/>
              <a:t> ESSA: Struggling Students </a:t>
            </a:r>
            <a:r>
              <a:rPr lang="en-US" dirty="0"/>
              <a:t>&amp;</a:t>
            </a:r>
            <a:r>
              <a:rPr lang="en-US" dirty="0" smtClean="0"/>
              <a:t> Schools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0823626"/>
              </p:ext>
            </p:extLst>
          </p:nvPr>
        </p:nvGraphicFramePr>
        <p:xfrm>
          <a:off x="553583" y="1267097"/>
          <a:ext cx="11219544" cy="5577841"/>
        </p:xfrm>
        <a:graphic>
          <a:graphicData uri="http://schemas.openxmlformats.org/drawingml/2006/table">
            <a:tbl>
              <a:tblPr firstRow="1" bandRow="1">
                <a:tableStyleId>{5C22544A-7EE6-4342-B048-85BDC9FD1C3A}</a:tableStyleId>
              </a:tblPr>
              <a:tblGrid>
                <a:gridCol w="4209144"/>
                <a:gridCol w="7010400"/>
              </a:tblGrid>
              <a:tr h="364519">
                <a:tc>
                  <a:txBody>
                    <a:bodyPr/>
                    <a:lstStyle/>
                    <a:p>
                      <a:r>
                        <a:rPr lang="en-US" dirty="0" smtClean="0"/>
                        <a:t>NCLB</a:t>
                      </a:r>
                      <a:endParaRPr lang="en-US" dirty="0"/>
                    </a:p>
                  </a:txBody>
                  <a:tcPr marL="81279" marR="81279"/>
                </a:tc>
                <a:tc>
                  <a:txBody>
                    <a:bodyPr/>
                    <a:lstStyle/>
                    <a:p>
                      <a:r>
                        <a:rPr lang="en-US" dirty="0" smtClean="0"/>
                        <a:t>ESSA</a:t>
                      </a:r>
                      <a:endParaRPr lang="en-US" dirty="0"/>
                    </a:p>
                  </a:txBody>
                  <a:tcPr marL="81279" marR="81279"/>
                </a:tc>
              </a:tr>
              <a:tr h="4843660">
                <a:tc>
                  <a:txBody>
                    <a:bodyPr/>
                    <a:lstStyle/>
                    <a:p>
                      <a:r>
                        <a:rPr lang="en-US" dirty="0" smtClean="0"/>
                        <a:t>Federal</a:t>
                      </a:r>
                      <a:r>
                        <a:rPr lang="en-US" baseline="0" dirty="0" smtClean="0"/>
                        <a:t> government mandated corrective action for schools failing to meet AYP in consecutive years</a:t>
                      </a:r>
                      <a:endParaRPr lang="en-US" dirty="0"/>
                    </a:p>
                  </a:txBody>
                  <a:tcPr marL="81279" marR="81279"/>
                </a:tc>
                <a:tc>
                  <a:txBody>
                    <a:bodyPr/>
                    <a:lstStyle/>
                    <a:p>
                      <a:r>
                        <a:rPr lang="en-US" dirty="0" smtClean="0"/>
                        <a:t>Requires reporting on</a:t>
                      </a:r>
                      <a:r>
                        <a:rPr lang="en-US" baseline="0" dirty="0" smtClean="0"/>
                        <a:t> s</a:t>
                      </a:r>
                      <a:r>
                        <a:rPr lang="en-US" dirty="0" smtClean="0"/>
                        <a:t>tates and school districts</a:t>
                      </a:r>
                      <a:r>
                        <a:rPr lang="en-US" baseline="0" dirty="0" smtClean="0"/>
                        <a:t> requiring “comprehensive support and improvement”:</a:t>
                      </a:r>
                    </a:p>
                    <a:p>
                      <a:pPr marL="285750" indent="-285750">
                        <a:buFont typeface="Arial"/>
                        <a:buChar char="•"/>
                      </a:pPr>
                      <a:r>
                        <a:rPr lang="en-US" sz="1600" baseline="0" dirty="0" smtClean="0"/>
                        <a:t>Lowest performing 5% of Title I schools</a:t>
                      </a:r>
                    </a:p>
                    <a:p>
                      <a:pPr marL="285750" indent="-285750">
                        <a:buFont typeface="Arial"/>
                        <a:buChar char="•"/>
                      </a:pPr>
                      <a:r>
                        <a:rPr lang="en-US" sz="1600" baseline="0" dirty="0" smtClean="0"/>
                        <a:t>HS with high drop-out rates (1/3 or more)</a:t>
                      </a:r>
                    </a:p>
                    <a:p>
                      <a:pPr marL="285750" indent="-285750">
                        <a:buFont typeface="Arial"/>
                        <a:buChar char="•"/>
                      </a:pPr>
                      <a:r>
                        <a:rPr lang="en-US" sz="1600" baseline="0" dirty="0" smtClean="0"/>
                        <a:t>Have 1 or more specific subgroup of students that are struggling</a:t>
                      </a:r>
                    </a:p>
                    <a:p>
                      <a:pPr marL="285750" indent="-285750">
                        <a:buFont typeface="Arial"/>
                        <a:buChar char="•"/>
                      </a:pPr>
                      <a:endParaRPr lang="en-US" baseline="0" dirty="0" smtClean="0"/>
                    </a:p>
                    <a:p>
                      <a:pPr marL="0" indent="0">
                        <a:buFont typeface="Arial"/>
                        <a:buNone/>
                      </a:pPr>
                      <a:r>
                        <a:rPr lang="en-US" baseline="0" dirty="0" smtClean="0"/>
                        <a:t>“Targeted support and improvement” developed for schools with one or more consistently underperforming subgroups.</a:t>
                      </a:r>
                    </a:p>
                    <a:p>
                      <a:pPr marL="0" indent="0">
                        <a:buFont typeface="Arial"/>
                        <a:buNone/>
                      </a:pPr>
                      <a:endParaRPr lang="en-US" baseline="0" dirty="0" smtClean="0"/>
                    </a:p>
                    <a:p>
                      <a:pPr marL="0" indent="0">
                        <a:buFont typeface="Arial"/>
                        <a:buNone/>
                      </a:pPr>
                      <a:r>
                        <a:rPr lang="en-US" baseline="0" dirty="0" smtClean="0"/>
                        <a:t>Locally developed Improvement plan must be approved by SEA, include evidenced-based strategies, identify resource inequities.</a:t>
                      </a:r>
                    </a:p>
                    <a:p>
                      <a:pPr marL="0" indent="0">
                        <a:buFont typeface="Arial"/>
                        <a:buNone/>
                      </a:pPr>
                      <a:endParaRPr lang="en-US" baseline="0" dirty="0" smtClean="0"/>
                    </a:p>
                    <a:p>
                      <a:pPr marL="0" indent="0">
                        <a:buFont typeface="Arial"/>
                        <a:buNone/>
                      </a:pPr>
                      <a:r>
                        <a:rPr lang="en-US" baseline="0" dirty="0" smtClean="0"/>
                        <a:t>SEA must develop exit criteria; after 4 years, may take more rigorous action.</a:t>
                      </a:r>
                    </a:p>
                    <a:p>
                      <a:pPr marL="0" indent="0">
                        <a:buFont typeface="Arial"/>
                        <a:buNone/>
                      </a:pPr>
                      <a:endParaRPr lang="en-US" baseline="0" dirty="0" smtClean="0"/>
                    </a:p>
                    <a:p>
                      <a:pPr marL="0" indent="0">
                        <a:buFont typeface="Arial"/>
                        <a:buNone/>
                      </a:pPr>
                      <a:r>
                        <a:rPr lang="en-US" baseline="0" dirty="0" smtClean="0"/>
                        <a:t>Eliminates School Improvement Grant Program but requires state to reserve 7% of Title 1-A funds for school improvement</a:t>
                      </a:r>
                    </a:p>
                    <a:p>
                      <a:pPr marL="0" indent="0">
                        <a:buFont typeface="Arial"/>
                        <a:buNone/>
                      </a:pPr>
                      <a:endParaRPr lang="en-US" dirty="0"/>
                    </a:p>
                  </a:txBody>
                  <a:tcPr marL="81279" marR="81279"/>
                </a:tc>
              </a:tr>
            </a:tbl>
          </a:graphicData>
        </a:graphic>
      </p:graphicFrame>
    </p:spTree>
    <p:extLst>
      <p:ext uri="{BB962C8B-B14F-4D97-AF65-F5344CB8AC3E}">
        <p14:creationId xmlns:p14="http://schemas.microsoft.com/office/powerpoint/2010/main" val="3151265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725" y="466875"/>
            <a:ext cx="9940245" cy="1507067"/>
          </a:xfrm>
        </p:spPr>
        <p:txBody>
          <a:bodyPr>
            <a:normAutofit fontScale="90000"/>
          </a:bodyPr>
          <a:lstStyle/>
          <a:p>
            <a:pPr algn="ctr"/>
            <a:r>
              <a:rPr lang="en-US" dirty="0" smtClean="0"/>
              <a:t>What are the Issues?</a:t>
            </a:r>
            <a:br>
              <a:rPr lang="en-US" dirty="0" smtClean="0"/>
            </a:br>
            <a:r>
              <a:rPr lang="en-US" dirty="0" smtClean="0"/>
              <a:t>Challenges and Opportunities within ESSA</a:t>
            </a:r>
            <a:endParaRPr lang="en-US" dirty="0"/>
          </a:p>
        </p:txBody>
      </p:sp>
      <p:sp>
        <p:nvSpPr>
          <p:cNvPr id="3" name="Content Placeholder 2"/>
          <p:cNvSpPr>
            <a:spLocks noGrp="1"/>
          </p:cNvSpPr>
          <p:nvPr>
            <p:ph idx="1"/>
          </p:nvPr>
        </p:nvSpPr>
        <p:spPr>
          <a:xfrm>
            <a:off x="1221239" y="2278742"/>
            <a:ext cx="8534400" cy="3615267"/>
          </a:xfrm>
        </p:spPr>
        <p:txBody>
          <a:bodyPr/>
          <a:lstStyle/>
          <a:p>
            <a:endParaRPr lang="en-US" dirty="0" smtClean="0"/>
          </a:p>
          <a:p>
            <a:r>
              <a:rPr lang="en-US" sz="2400" b="1" dirty="0" smtClean="0">
                <a:solidFill>
                  <a:srgbClr val="66FF33"/>
                </a:solidFill>
              </a:rPr>
              <a:t>Enhanced </a:t>
            </a:r>
            <a:r>
              <a:rPr lang="en-US" sz="2400" b="1" dirty="0">
                <a:solidFill>
                  <a:srgbClr val="66FF33"/>
                </a:solidFill>
              </a:rPr>
              <a:t>role of </a:t>
            </a:r>
            <a:r>
              <a:rPr lang="en-US" sz="2400" b="1" dirty="0" smtClean="0">
                <a:solidFill>
                  <a:srgbClr val="66FF33"/>
                </a:solidFill>
              </a:rPr>
              <a:t>states</a:t>
            </a:r>
          </a:p>
          <a:p>
            <a:r>
              <a:rPr lang="en-US" sz="2400" b="1" dirty="0" smtClean="0">
                <a:solidFill>
                  <a:srgbClr val="66FF33"/>
                </a:solidFill>
              </a:rPr>
              <a:t>Equity </a:t>
            </a:r>
          </a:p>
          <a:p>
            <a:r>
              <a:rPr lang="en-US" sz="2400" b="1" dirty="0" smtClean="0">
                <a:solidFill>
                  <a:srgbClr val="66FF33"/>
                </a:solidFill>
              </a:rPr>
              <a:t>School quality and accountability</a:t>
            </a:r>
          </a:p>
          <a:p>
            <a:r>
              <a:rPr lang="en-US" sz="2400" b="1" dirty="0" smtClean="0">
                <a:solidFill>
                  <a:srgbClr val="66FF33"/>
                </a:solidFill>
              </a:rPr>
              <a:t>Enhanced and flexible assessment</a:t>
            </a:r>
          </a:p>
          <a:p>
            <a:r>
              <a:rPr lang="en-US" sz="2400" b="1" dirty="0" smtClean="0">
                <a:solidFill>
                  <a:srgbClr val="66FF33"/>
                </a:solidFill>
              </a:rPr>
              <a:t>New definitions of teacher quality</a:t>
            </a:r>
          </a:p>
          <a:p>
            <a:r>
              <a:rPr lang="en-US" sz="2400" b="1" dirty="0" smtClean="0">
                <a:solidFill>
                  <a:srgbClr val="66FF33"/>
                </a:solidFill>
              </a:rPr>
              <a:t>Opportunities for workforce development</a:t>
            </a:r>
          </a:p>
          <a:p>
            <a:endParaRPr lang="en-US" dirty="0" smtClean="0"/>
          </a:p>
          <a:p>
            <a:endParaRPr lang="en-US" dirty="0"/>
          </a:p>
          <a:p>
            <a:endParaRPr lang="en-US" dirty="0"/>
          </a:p>
        </p:txBody>
      </p:sp>
    </p:spTree>
    <p:extLst>
      <p:ext uri="{BB962C8B-B14F-4D97-AF65-F5344CB8AC3E}">
        <p14:creationId xmlns:p14="http://schemas.microsoft.com/office/powerpoint/2010/main" val="1440449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difficult decisions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677" y="294968"/>
            <a:ext cx="6934814" cy="63485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37611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898" y="365278"/>
            <a:ext cx="8534400" cy="1100666"/>
          </a:xfrm>
        </p:spPr>
        <p:txBody>
          <a:bodyPr anchor="t"/>
          <a:lstStyle/>
          <a:p>
            <a:r>
              <a:rPr lang="en-US" dirty="0" smtClean="0"/>
              <a:t>1. Enhanced Roles for States</a:t>
            </a:r>
            <a:endParaRPr lang="en-US" dirty="0"/>
          </a:p>
        </p:txBody>
      </p:sp>
      <p:sp>
        <p:nvSpPr>
          <p:cNvPr id="3" name="Content Placeholder 2"/>
          <p:cNvSpPr>
            <a:spLocks noGrp="1"/>
          </p:cNvSpPr>
          <p:nvPr>
            <p:ph idx="1"/>
          </p:nvPr>
        </p:nvSpPr>
        <p:spPr>
          <a:xfrm>
            <a:off x="597123" y="1262744"/>
            <a:ext cx="10216019" cy="5384800"/>
          </a:xfrm>
        </p:spPr>
        <p:txBody>
          <a:bodyPr>
            <a:normAutofit/>
          </a:bodyPr>
          <a:lstStyle/>
          <a:p>
            <a:r>
              <a:rPr lang="en-US" sz="2400" b="1" dirty="0" smtClean="0">
                <a:solidFill>
                  <a:srgbClr val="66FF33"/>
                </a:solidFill>
              </a:rPr>
              <a:t>Opportunity: State-driven approaches to school improvement and accountability</a:t>
            </a:r>
          </a:p>
          <a:p>
            <a:pPr lvl="1"/>
            <a:r>
              <a:rPr lang="en-US" sz="2000" b="1" dirty="0" smtClean="0">
                <a:solidFill>
                  <a:srgbClr val="66FF33"/>
                </a:solidFill>
              </a:rPr>
              <a:t>“With the passage of ESSA, states and local districts have an opportunity to put strategies into place that have been proven to be the most successful at increasing student achievement” (Richard </a:t>
            </a:r>
            <a:r>
              <a:rPr lang="en-US" sz="2000" b="1" dirty="0" err="1" smtClean="0">
                <a:solidFill>
                  <a:srgbClr val="66FF33"/>
                </a:solidFill>
              </a:rPr>
              <a:t>DuFour</a:t>
            </a:r>
            <a:r>
              <a:rPr lang="en-US" sz="2000" b="1" dirty="0" smtClean="0">
                <a:solidFill>
                  <a:srgbClr val="66FF33"/>
                </a:solidFill>
              </a:rPr>
              <a:t>)</a:t>
            </a:r>
          </a:p>
          <a:p>
            <a:r>
              <a:rPr lang="en-US" sz="2400" b="1" dirty="0" smtClean="0">
                <a:solidFill>
                  <a:srgbClr val="66FF33"/>
                </a:solidFill>
              </a:rPr>
              <a:t>Challenge: Will states do the right thing? </a:t>
            </a:r>
          </a:p>
          <a:p>
            <a:pPr lvl="1"/>
            <a:r>
              <a:rPr lang="en-US" sz="2000" b="1" dirty="0" smtClean="0">
                <a:solidFill>
                  <a:srgbClr val="66FF33"/>
                </a:solidFill>
              </a:rPr>
              <a:t>“Given the range of state capacity, and states’ different K – 12 priorities, ESSA implementation could look radically different on the ground from one state to the next” (Maria Voles Ferguson, Center on Education policy)</a:t>
            </a:r>
          </a:p>
          <a:p>
            <a:r>
              <a:rPr lang="en-US" sz="2400" b="1" dirty="0" smtClean="0">
                <a:solidFill>
                  <a:srgbClr val="66FF33"/>
                </a:solidFill>
              </a:rPr>
              <a:t>Challenge: Lack of clarity due to change in federal administration and priorities </a:t>
            </a:r>
            <a:r>
              <a:rPr lang="en-US" sz="2400" dirty="0" smtClean="0">
                <a:solidFill>
                  <a:srgbClr val="66FF33"/>
                </a:solidFill>
              </a:rPr>
              <a:t>(e.g., mixed feedback on what constitutes “ambitious standards”)</a:t>
            </a:r>
          </a:p>
          <a:p>
            <a:pPr marL="0" indent="0">
              <a:buNone/>
            </a:pPr>
            <a:endParaRPr lang="en-US" dirty="0" smtClean="0"/>
          </a:p>
        </p:txBody>
      </p:sp>
    </p:spTree>
    <p:extLst>
      <p:ext uri="{BB962C8B-B14F-4D97-AF65-F5344CB8AC3E}">
        <p14:creationId xmlns:p14="http://schemas.microsoft.com/office/powerpoint/2010/main" val="1657598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898" y="510418"/>
            <a:ext cx="8534400" cy="853926"/>
          </a:xfrm>
        </p:spPr>
        <p:txBody>
          <a:bodyPr anchor="t"/>
          <a:lstStyle/>
          <a:p>
            <a:r>
              <a:rPr lang="en-US" dirty="0" smtClean="0"/>
              <a:t>Good News or Not?</a:t>
            </a:r>
            <a:endParaRPr lang="en-US" dirty="0"/>
          </a:p>
        </p:txBody>
      </p:sp>
      <p:sp>
        <p:nvSpPr>
          <p:cNvPr id="3" name="Content Placeholder 2"/>
          <p:cNvSpPr>
            <a:spLocks noGrp="1"/>
          </p:cNvSpPr>
          <p:nvPr>
            <p:ph idx="1"/>
          </p:nvPr>
        </p:nvSpPr>
        <p:spPr>
          <a:xfrm>
            <a:off x="362857" y="1364344"/>
            <a:ext cx="11103429" cy="5312227"/>
          </a:xfrm>
        </p:spPr>
        <p:txBody>
          <a:bodyPr anchor="t">
            <a:noAutofit/>
          </a:bodyPr>
          <a:lstStyle/>
          <a:p>
            <a:pPr marL="0" indent="0">
              <a:buNone/>
            </a:pPr>
            <a:r>
              <a:rPr lang="en-US" sz="2400" b="1" dirty="0" smtClean="0">
                <a:solidFill>
                  <a:srgbClr val="66FF33"/>
                </a:solidFill>
              </a:rPr>
              <a:t>“In </a:t>
            </a:r>
            <a:r>
              <a:rPr lang="en-US" sz="2400" b="1" dirty="0">
                <a:solidFill>
                  <a:srgbClr val="66FF33"/>
                </a:solidFill>
              </a:rPr>
              <a:t>a thinly disguised rebuke of former secretary of education Arne Duncan, one of the major </a:t>
            </a:r>
            <a:r>
              <a:rPr lang="en-US" sz="2400" b="1" dirty="0" smtClean="0">
                <a:solidFill>
                  <a:srgbClr val="66FF33"/>
                </a:solidFill>
              </a:rPr>
              <a:t>changes under </a:t>
            </a:r>
            <a:r>
              <a:rPr lang="en-US" sz="2400" b="1" dirty="0">
                <a:solidFill>
                  <a:srgbClr val="66FF33"/>
                </a:solidFill>
              </a:rPr>
              <a:t>the law is a reduction of the influence any secretary of education may have on policy. </a:t>
            </a:r>
            <a:r>
              <a:rPr lang="en-US" sz="2400" b="1" dirty="0" smtClean="0">
                <a:solidFill>
                  <a:srgbClr val="66FF33"/>
                </a:solidFill>
              </a:rPr>
              <a:t>The secretary </a:t>
            </a:r>
            <a:r>
              <a:rPr lang="en-US" sz="2400" b="1" dirty="0">
                <a:solidFill>
                  <a:srgbClr val="66FF33"/>
                </a:solidFill>
              </a:rPr>
              <a:t>is expressly prohibited from:</a:t>
            </a:r>
          </a:p>
          <a:p>
            <a:r>
              <a:rPr lang="en-US" sz="2400" b="1" dirty="0" smtClean="0">
                <a:solidFill>
                  <a:srgbClr val="66FF33"/>
                </a:solidFill>
              </a:rPr>
              <a:t>influencing </a:t>
            </a:r>
            <a:r>
              <a:rPr lang="en-US" sz="2400" b="1" dirty="0">
                <a:solidFill>
                  <a:srgbClr val="66FF33"/>
                </a:solidFill>
              </a:rPr>
              <a:t>the adoption of any particular standards;</a:t>
            </a:r>
          </a:p>
          <a:p>
            <a:r>
              <a:rPr lang="en-US" sz="2400" b="1" dirty="0" smtClean="0">
                <a:solidFill>
                  <a:srgbClr val="66FF33"/>
                </a:solidFill>
              </a:rPr>
              <a:t>impacting </a:t>
            </a:r>
            <a:r>
              <a:rPr lang="en-US" sz="2400" b="1" dirty="0">
                <a:solidFill>
                  <a:srgbClr val="66FF33"/>
                </a:solidFill>
              </a:rPr>
              <a:t>the nature of assessments;</a:t>
            </a:r>
          </a:p>
          <a:p>
            <a:r>
              <a:rPr lang="en-US" sz="2400" b="1" dirty="0" smtClean="0">
                <a:solidFill>
                  <a:srgbClr val="66FF33"/>
                </a:solidFill>
              </a:rPr>
              <a:t>prescribing </a:t>
            </a:r>
            <a:r>
              <a:rPr lang="en-US" sz="2400" b="1" dirty="0">
                <a:solidFill>
                  <a:srgbClr val="66FF33"/>
                </a:solidFill>
              </a:rPr>
              <a:t>any aspect of the accountability system;</a:t>
            </a:r>
          </a:p>
          <a:p>
            <a:r>
              <a:rPr lang="en-US" sz="2400" b="1" dirty="0" smtClean="0">
                <a:solidFill>
                  <a:srgbClr val="66FF33"/>
                </a:solidFill>
              </a:rPr>
              <a:t>advocating </a:t>
            </a:r>
            <a:r>
              <a:rPr lang="en-US" sz="2400" b="1" dirty="0">
                <a:solidFill>
                  <a:srgbClr val="66FF33"/>
                </a:solidFill>
              </a:rPr>
              <a:t>for specific school supports or improvement strategies; and</a:t>
            </a:r>
          </a:p>
          <a:p>
            <a:r>
              <a:rPr lang="en-US" sz="2400" b="1" dirty="0" smtClean="0">
                <a:solidFill>
                  <a:srgbClr val="66FF33"/>
                </a:solidFill>
              </a:rPr>
              <a:t>prescribing </a:t>
            </a:r>
            <a:r>
              <a:rPr lang="en-US" sz="2400" b="1" dirty="0">
                <a:solidFill>
                  <a:srgbClr val="66FF33"/>
                </a:solidFill>
              </a:rPr>
              <a:t>any aspect of educator evaluation systems of measures of effectiveness.</a:t>
            </a:r>
          </a:p>
          <a:p>
            <a:pPr marL="0" indent="0">
              <a:buNone/>
            </a:pPr>
            <a:r>
              <a:rPr lang="en-US" sz="2400" b="1" dirty="0">
                <a:solidFill>
                  <a:srgbClr val="66FF33"/>
                </a:solidFill>
              </a:rPr>
              <a:t>All </a:t>
            </a:r>
            <a:r>
              <a:rPr lang="en-US" sz="2400" b="1" dirty="0" smtClean="0">
                <a:solidFill>
                  <a:srgbClr val="66FF33"/>
                </a:solidFill>
              </a:rPr>
              <a:t>of these areas are to be left to each state to resolve.” </a:t>
            </a:r>
            <a:r>
              <a:rPr lang="en-US" sz="2400" dirty="0" smtClean="0">
                <a:solidFill>
                  <a:srgbClr val="66FF33"/>
                </a:solidFill>
              </a:rPr>
              <a:t>			 (Richard DuFour, 2017)</a:t>
            </a:r>
            <a:endParaRPr lang="en-US" sz="2400" dirty="0">
              <a:solidFill>
                <a:srgbClr val="66FF33"/>
              </a:solidFill>
            </a:endParaRPr>
          </a:p>
        </p:txBody>
      </p:sp>
    </p:spTree>
    <p:extLst>
      <p:ext uri="{BB962C8B-B14F-4D97-AF65-F5344CB8AC3E}">
        <p14:creationId xmlns:p14="http://schemas.microsoft.com/office/powerpoint/2010/main" val="3767152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155" y="411245"/>
            <a:ext cx="8534400" cy="1507067"/>
          </a:xfrm>
        </p:spPr>
        <p:txBody>
          <a:bodyPr anchor="t"/>
          <a:lstStyle/>
          <a:p>
            <a:r>
              <a:rPr lang="en-US" dirty="0" smtClean="0"/>
              <a:t>Thoughts…?</a:t>
            </a:r>
            <a:endParaRPr lang="en-US" dirty="0"/>
          </a:p>
        </p:txBody>
      </p:sp>
      <p:sp>
        <p:nvSpPr>
          <p:cNvPr id="3" name="Content Placeholder 2"/>
          <p:cNvSpPr>
            <a:spLocks noGrp="1"/>
          </p:cNvSpPr>
          <p:nvPr>
            <p:ph idx="1"/>
          </p:nvPr>
        </p:nvSpPr>
        <p:spPr>
          <a:xfrm>
            <a:off x="626155" y="1164779"/>
            <a:ext cx="10665960" cy="4945743"/>
          </a:xfrm>
        </p:spPr>
        <p:txBody>
          <a:bodyPr anchor="t">
            <a:normAutofit lnSpcReduction="10000"/>
          </a:bodyPr>
          <a:lstStyle/>
          <a:p>
            <a:pPr marL="0" indent="0">
              <a:buNone/>
            </a:pPr>
            <a:r>
              <a:rPr lang="en-US" sz="2800" b="1" i="1" dirty="0" smtClean="0">
                <a:solidFill>
                  <a:srgbClr val="66FF33"/>
                </a:solidFill>
              </a:rPr>
              <a:t>“The Trump administration is likely to favor maximum flexibility for states to develop plans and set policy under ESSA. The new law is an opportunity, not an inevitability…. To realize the promise of flexibility, states will need to take more seriously their obligations to ensure that students who need the most help--- students of color, foster children, English-language learners, students in poverty, and first-generation students– get the resources and attention they deserve.”</a:t>
            </a:r>
          </a:p>
          <a:p>
            <a:pPr marL="0" indent="0">
              <a:buNone/>
            </a:pPr>
            <a:endParaRPr lang="en-US" sz="2800" b="1" dirty="0">
              <a:solidFill>
                <a:srgbClr val="66FF33"/>
              </a:solidFill>
            </a:endParaRPr>
          </a:p>
          <a:p>
            <a:pPr marL="0" indent="0">
              <a:buNone/>
            </a:pPr>
            <a:r>
              <a:rPr lang="en-US" sz="2400" dirty="0" smtClean="0">
                <a:solidFill>
                  <a:srgbClr val="66FF33"/>
                </a:solidFill>
              </a:rPr>
              <a:t>Jack Markell, Democrat, former governor of Delaware 			</a:t>
            </a:r>
            <a:r>
              <a:rPr lang="en-US" sz="2400" dirty="0">
                <a:solidFill>
                  <a:srgbClr val="66FF33"/>
                </a:solidFill>
              </a:rPr>
              <a:t> </a:t>
            </a:r>
            <a:r>
              <a:rPr lang="en-US" sz="2400" dirty="0" smtClean="0">
                <a:solidFill>
                  <a:srgbClr val="66FF33"/>
                </a:solidFill>
              </a:rPr>
              <a:t>        and former chair of National Governors Associ</a:t>
            </a:r>
            <a:r>
              <a:rPr lang="en-US" dirty="0" smtClean="0">
                <a:solidFill>
                  <a:srgbClr val="66FF33"/>
                </a:solidFill>
              </a:rPr>
              <a:t>ation</a:t>
            </a:r>
            <a:endParaRPr lang="en-US" dirty="0">
              <a:solidFill>
                <a:srgbClr val="66FF33"/>
              </a:solidFill>
            </a:endParaRPr>
          </a:p>
        </p:txBody>
      </p:sp>
    </p:spTree>
    <p:extLst>
      <p:ext uri="{BB962C8B-B14F-4D97-AF65-F5344CB8AC3E}">
        <p14:creationId xmlns:p14="http://schemas.microsoft.com/office/powerpoint/2010/main" val="6649410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25" y="408820"/>
            <a:ext cx="8534400" cy="1507067"/>
          </a:xfrm>
        </p:spPr>
        <p:txBody>
          <a:bodyPr anchor="t"/>
          <a:lstStyle/>
          <a:p>
            <a:r>
              <a:rPr lang="en-US" dirty="0" smtClean="0"/>
              <a:t>2. Equity</a:t>
            </a:r>
            <a:endParaRPr lang="en-US" dirty="0"/>
          </a:p>
        </p:txBody>
      </p:sp>
      <p:sp>
        <p:nvSpPr>
          <p:cNvPr id="3" name="Content Placeholder 2"/>
          <p:cNvSpPr>
            <a:spLocks noGrp="1"/>
          </p:cNvSpPr>
          <p:nvPr>
            <p:ph idx="1"/>
          </p:nvPr>
        </p:nvSpPr>
        <p:spPr>
          <a:xfrm>
            <a:off x="234269" y="1074062"/>
            <a:ext cx="10840131" cy="5050971"/>
          </a:xfrm>
        </p:spPr>
        <p:txBody>
          <a:bodyPr anchor="t">
            <a:noAutofit/>
          </a:bodyPr>
          <a:lstStyle/>
          <a:p>
            <a:r>
              <a:rPr lang="en-US" sz="2400" dirty="0" smtClean="0">
                <a:solidFill>
                  <a:srgbClr val="66FF33"/>
                </a:solidFill>
              </a:rPr>
              <a:t>Opportunity: Renewed focus on equity and access, defined within the context of each state</a:t>
            </a:r>
          </a:p>
          <a:p>
            <a:pPr lvl="1"/>
            <a:r>
              <a:rPr lang="en-US" sz="2000" dirty="0" smtClean="0">
                <a:solidFill>
                  <a:srgbClr val="66FF33"/>
                </a:solidFill>
              </a:rPr>
              <a:t>“Conversations about equity have dominated our approach to developing our state plan.” </a:t>
            </a:r>
            <a:r>
              <a:rPr lang="en-US" sz="2000" i="0" dirty="0" smtClean="0">
                <a:solidFill>
                  <a:srgbClr val="66FF33"/>
                </a:solidFill>
              </a:rPr>
              <a:t>(Patrick </a:t>
            </a:r>
            <a:r>
              <a:rPr lang="en-US" sz="2000" i="0" dirty="0" err="1" smtClean="0">
                <a:solidFill>
                  <a:srgbClr val="66FF33"/>
                </a:solidFill>
              </a:rPr>
              <a:t>Halladay</a:t>
            </a:r>
            <a:r>
              <a:rPr lang="en-US" sz="2000" i="0" dirty="0" smtClean="0">
                <a:solidFill>
                  <a:srgbClr val="66FF33"/>
                </a:solidFill>
              </a:rPr>
              <a:t>, Vermont Agency of Education)</a:t>
            </a:r>
            <a:endParaRPr lang="en-US" sz="2000" dirty="0" smtClean="0">
              <a:solidFill>
                <a:srgbClr val="66FF33"/>
              </a:solidFill>
            </a:endParaRPr>
          </a:p>
          <a:p>
            <a:r>
              <a:rPr lang="en-US" sz="2400" dirty="0" smtClean="0">
                <a:solidFill>
                  <a:srgbClr val="66FF33"/>
                </a:solidFill>
              </a:rPr>
              <a:t>Challenge: Lack of consistency across states</a:t>
            </a:r>
          </a:p>
          <a:p>
            <a:pPr lvl="1"/>
            <a:r>
              <a:rPr lang="en-US" sz="2000" dirty="0" smtClean="0">
                <a:solidFill>
                  <a:srgbClr val="66FF33"/>
                </a:solidFill>
              </a:rPr>
              <a:t>“We have to be really cautious because we know that states have a long track record of not making tough decisions when it comes to the interest of low-income students of color, English-language learners… If states are going to walk away from those students, we are going to lose whatever progress we’ve made </a:t>
            </a:r>
            <a:r>
              <a:rPr lang="en-US" sz="2000" i="0" dirty="0" smtClean="0">
                <a:solidFill>
                  <a:srgbClr val="66FF33"/>
                </a:solidFill>
              </a:rPr>
              <a:t>(</a:t>
            </a:r>
            <a:r>
              <a:rPr lang="en-US" sz="2000" i="0" dirty="0" err="1" smtClean="0">
                <a:solidFill>
                  <a:srgbClr val="66FF33"/>
                </a:solidFill>
              </a:rPr>
              <a:t>Daria</a:t>
            </a:r>
            <a:r>
              <a:rPr lang="en-US" sz="2000" i="0" dirty="0" smtClean="0">
                <a:solidFill>
                  <a:srgbClr val="66FF33"/>
                </a:solidFill>
              </a:rPr>
              <a:t> Hall, Education Trust)</a:t>
            </a:r>
          </a:p>
          <a:p>
            <a:r>
              <a:rPr lang="en-US" sz="2400" dirty="0" smtClean="0">
                <a:solidFill>
                  <a:srgbClr val="66FF33"/>
                </a:solidFill>
              </a:rPr>
              <a:t>Challenge: Reporting on SWDs and  diverse populations in rural areas</a:t>
            </a:r>
            <a:endParaRPr lang="en-US" sz="2400" i="0" dirty="0" smtClean="0">
              <a:solidFill>
                <a:srgbClr val="66FF33"/>
              </a:solidFill>
            </a:endParaRPr>
          </a:p>
          <a:p>
            <a:r>
              <a:rPr lang="en-US" sz="2400" dirty="0" smtClean="0">
                <a:solidFill>
                  <a:srgbClr val="66FF33"/>
                </a:solidFill>
              </a:rPr>
              <a:t>Challenge: Commitment of current administration</a:t>
            </a:r>
          </a:p>
          <a:p>
            <a:pPr lvl="1"/>
            <a:r>
              <a:rPr lang="en-US" sz="2000" dirty="0" smtClean="0">
                <a:solidFill>
                  <a:srgbClr val="66FF33"/>
                </a:solidFill>
              </a:rPr>
              <a:t>Recent roll-back of ESSA provisions requiring reporting on sub-groups </a:t>
            </a:r>
          </a:p>
          <a:p>
            <a:endParaRPr lang="en-US" sz="2400" dirty="0" smtClean="0">
              <a:solidFill>
                <a:srgbClr val="66FF33"/>
              </a:solidFill>
            </a:endParaRPr>
          </a:p>
        </p:txBody>
      </p:sp>
    </p:spTree>
    <p:extLst>
      <p:ext uri="{BB962C8B-B14F-4D97-AF65-F5344CB8AC3E}">
        <p14:creationId xmlns:p14="http://schemas.microsoft.com/office/powerpoint/2010/main" val="2161947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979"/>
            <a:ext cx="12192000" cy="838200"/>
          </a:xfrm>
        </p:spPr>
        <p:txBody>
          <a:bodyPr anchor="t">
            <a:normAutofit fontScale="90000"/>
          </a:bodyPr>
          <a:lstStyle/>
          <a:p>
            <a:pPr algn="ctr"/>
            <a:r>
              <a:rPr lang="en-US" dirty="0" smtClean="0"/>
              <a:t>Equity: Implications </a:t>
            </a:r>
            <a:r>
              <a:rPr lang="en-US" dirty="0"/>
              <a:t>&amp;</a:t>
            </a:r>
            <a:r>
              <a:rPr lang="en-US" dirty="0" smtClean="0"/>
              <a:t> Questions Related to SWDs: </a:t>
            </a:r>
            <a:br>
              <a:rPr lang="en-US" dirty="0" smtClean="0"/>
            </a:br>
            <a:r>
              <a:rPr lang="en-US" dirty="0" smtClean="0"/>
              <a:t>Turn and Talk</a:t>
            </a:r>
            <a:endParaRPr lang="en-US" dirty="0"/>
          </a:p>
        </p:txBody>
      </p:sp>
      <p:sp>
        <p:nvSpPr>
          <p:cNvPr id="3" name="Content Placeholder 2"/>
          <p:cNvSpPr>
            <a:spLocks noGrp="1"/>
          </p:cNvSpPr>
          <p:nvPr>
            <p:ph idx="1"/>
          </p:nvPr>
        </p:nvSpPr>
        <p:spPr>
          <a:xfrm>
            <a:off x="432039" y="1322497"/>
            <a:ext cx="10961676" cy="5159050"/>
          </a:xfrm>
        </p:spPr>
        <p:txBody>
          <a:bodyPr anchor="t">
            <a:noAutofit/>
          </a:bodyPr>
          <a:lstStyle/>
          <a:p>
            <a:r>
              <a:rPr lang="en-US" sz="2400" b="1" dirty="0" smtClean="0">
                <a:solidFill>
                  <a:srgbClr val="66FF33"/>
                </a:solidFill>
              </a:rPr>
              <a:t>How will Colorado and its LEAs communicate to stakeholders the importance of SWD being held to same challenging standards as non-disabled peers?</a:t>
            </a:r>
          </a:p>
          <a:p>
            <a:pPr marL="0" indent="0">
              <a:buNone/>
            </a:pPr>
            <a:endParaRPr lang="en-US" sz="2400" dirty="0" smtClean="0">
              <a:solidFill>
                <a:srgbClr val="66FF33"/>
              </a:solidFill>
            </a:endParaRPr>
          </a:p>
          <a:p>
            <a:r>
              <a:rPr lang="en-US" sz="2400" b="1" dirty="0" smtClean="0">
                <a:solidFill>
                  <a:srgbClr val="66FF33"/>
                </a:solidFill>
              </a:rPr>
              <a:t>How </a:t>
            </a:r>
            <a:r>
              <a:rPr lang="en-US" sz="2400" b="1" dirty="0">
                <a:solidFill>
                  <a:srgbClr val="66FF33"/>
                </a:solidFill>
              </a:rPr>
              <a:t>w</a:t>
            </a:r>
            <a:r>
              <a:rPr lang="en-US" sz="2400" b="1" dirty="0" smtClean="0">
                <a:solidFill>
                  <a:srgbClr val="66FF33"/>
                </a:solidFill>
              </a:rPr>
              <a:t>ill the CDE and LEAs work to ensure that necessary conditions for teaching and learning exist, in order to prepare SWDs for success in college, career, and life?</a:t>
            </a:r>
          </a:p>
          <a:p>
            <a:pPr marL="0" indent="0">
              <a:buNone/>
            </a:pPr>
            <a:endParaRPr lang="en-US" sz="2400" b="1" dirty="0" smtClean="0">
              <a:solidFill>
                <a:srgbClr val="66FF33"/>
              </a:solidFill>
            </a:endParaRPr>
          </a:p>
          <a:p>
            <a:r>
              <a:rPr lang="en-US" sz="2400" b="1" dirty="0" smtClean="0">
                <a:solidFill>
                  <a:srgbClr val="66FF33"/>
                </a:solidFill>
              </a:rPr>
              <a:t>What strategies should be used to ensure ongoing identification and implementation of evidence-based practices to improve achievement   and outcomes for SWD?</a:t>
            </a:r>
          </a:p>
          <a:p>
            <a:pPr marL="0" indent="0">
              <a:buNone/>
            </a:pPr>
            <a:r>
              <a:rPr lang="en-US" sz="2400" dirty="0" smtClean="0">
                <a:solidFill>
                  <a:schemeClr val="tx2">
                    <a:lumMod val="75000"/>
                  </a:schemeClr>
                </a:solidFill>
              </a:rPr>
              <a:t>(adapted from CCSS</a:t>
            </a:r>
            <a:r>
              <a:rPr lang="en-US" sz="2400" dirty="0">
                <a:solidFill>
                  <a:schemeClr val="tx2">
                    <a:lumMod val="75000"/>
                  </a:schemeClr>
                </a:solidFill>
              </a:rPr>
              <a:t>O</a:t>
            </a:r>
            <a:r>
              <a:rPr lang="en-US" sz="2400" dirty="0" smtClean="0">
                <a:solidFill>
                  <a:schemeClr val="tx2">
                    <a:lumMod val="75000"/>
                  </a:schemeClr>
                </a:solidFill>
              </a:rPr>
              <a:t> document)</a:t>
            </a:r>
            <a:endParaRPr lang="en-US" sz="2400" dirty="0">
              <a:solidFill>
                <a:schemeClr val="tx2">
                  <a:lumMod val="75000"/>
                </a:schemeClr>
              </a:solidFill>
            </a:endParaRPr>
          </a:p>
        </p:txBody>
      </p:sp>
    </p:spTree>
    <p:extLst>
      <p:ext uri="{BB962C8B-B14F-4D97-AF65-F5344CB8AC3E}">
        <p14:creationId xmlns:p14="http://schemas.microsoft.com/office/powerpoint/2010/main" val="3425578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351971"/>
            <a:ext cx="10002383" cy="1507067"/>
          </a:xfrm>
        </p:spPr>
        <p:txBody>
          <a:bodyPr anchor="t"/>
          <a:lstStyle/>
          <a:p>
            <a:r>
              <a:rPr lang="en-US" dirty="0" smtClean="0"/>
              <a:t>3. School Quality and Accountability</a:t>
            </a:r>
            <a:endParaRPr lang="en-US" dirty="0"/>
          </a:p>
        </p:txBody>
      </p:sp>
      <p:sp>
        <p:nvSpPr>
          <p:cNvPr id="3" name="Content Placeholder 2"/>
          <p:cNvSpPr>
            <a:spLocks noGrp="1"/>
          </p:cNvSpPr>
          <p:nvPr>
            <p:ph idx="1"/>
          </p:nvPr>
        </p:nvSpPr>
        <p:spPr>
          <a:xfrm>
            <a:off x="350382" y="986972"/>
            <a:ext cx="10912703" cy="5549296"/>
          </a:xfrm>
        </p:spPr>
        <p:txBody>
          <a:bodyPr anchor="t">
            <a:noAutofit/>
          </a:bodyPr>
          <a:lstStyle/>
          <a:p>
            <a:r>
              <a:rPr lang="en-US" sz="2800" dirty="0" smtClean="0">
                <a:solidFill>
                  <a:srgbClr val="66FF33"/>
                </a:solidFill>
              </a:rPr>
              <a:t>Opportunity: Potential to develop comprehensive systems that prioritize school quality and continuous improvement</a:t>
            </a:r>
          </a:p>
          <a:p>
            <a:pPr lvl="1"/>
            <a:r>
              <a:rPr lang="en-US" sz="2400" dirty="0" smtClean="0">
                <a:solidFill>
                  <a:srgbClr val="66FF33"/>
                </a:solidFill>
              </a:rPr>
              <a:t>“We see this as an opportunity to move away from NCLB’s ‘blame and shame’ and ‘good school, bad school’ messages. Instead, our focus is on leveraging ESSA to meet our comprehensive goals around continuous improvement.” </a:t>
            </a:r>
            <a:r>
              <a:rPr lang="en-US" sz="2400" i="0" dirty="0" smtClean="0">
                <a:solidFill>
                  <a:srgbClr val="66FF33"/>
                </a:solidFill>
              </a:rPr>
              <a:t>(</a:t>
            </a:r>
            <a:r>
              <a:rPr lang="en-US" sz="2400" i="0" dirty="0" err="1" smtClean="0">
                <a:solidFill>
                  <a:srgbClr val="66FF33"/>
                </a:solidFill>
              </a:rPr>
              <a:t>Halladay</a:t>
            </a:r>
            <a:r>
              <a:rPr lang="en-US" sz="2400" i="0" dirty="0" smtClean="0">
                <a:solidFill>
                  <a:srgbClr val="66FF33"/>
                </a:solidFill>
              </a:rPr>
              <a:t>, VT AOE)</a:t>
            </a:r>
          </a:p>
          <a:p>
            <a:r>
              <a:rPr lang="en-US" sz="2800" dirty="0" smtClean="0">
                <a:solidFill>
                  <a:srgbClr val="66FF33"/>
                </a:solidFill>
              </a:rPr>
              <a:t>Challenge: Lack of will or capacity at the state and local levels to engage in comprehensive and effective efforts to reform schools</a:t>
            </a:r>
          </a:p>
          <a:p>
            <a:pPr lvl="1"/>
            <a:r>
              <a:rPr lang="en-US" sz="2400" dirty="0" smtClean="0">
                <a:solidFill>
                  <a:srgbClr val="66FF33"/>
                </a:solidFill>
              </a:rPr>
              <a:t> 2017 survey by Education Week indicated that only 10% of responding district leaders are sure of how ESSA will change classroom practice in my district.</a:t>
            </a:r>
            <a:endParaRPr lang="en-US" sz="2400" dirty="0">
              <a:solidFill>
                <a:srgbClr val="66FF33"/>
              </a:solidFill>
            </a:endParaRPr>
          </a:p>
        </p:txBody>
      </p:sp>
    </p:spTree>
    <p:extLst>
      <p:ext uri="{BB962C8B-B14F-4D97-AF65-F5344CB8AC3E}">
        <p14:creationId xmlns:p14="http://schemas.microsoft.com/office/powerpoint/2010/main" val="3161783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7417" y="1220571"/>
            <a:ext cx="3023755" cy="2681626"/>
          </a:xfrm>
        </p:spPr>
        <p:txBody>
          <a:bodyPr>
            <a:normAutofit/>
          </a:bodyPr>
          <a:lstStyle/>
          <a:p>
            <a:r>
              <a:rPr lang="en-US" dirty="0" smtClean="0"/>
              <a:t>Living in </a:t>
            </a:r>
            <a:br>
              <a:rPr lang="en-US" dirty="0" smtClean="0"/>
            </a:br>
            <a:r>
              <a:rPr lang="en-US" dirty="0" smtClean="0"/>
              <a:t>Interesting </a:t>
            </a:r>
            <a:br>
              <a:rPr lang="en-US" dirty="0" smtClean="0"/>
            </a:br>
            <a:r>
              <a:rPr lang="en-US" dirty="0" smtClean="0"/>
              <a:t>Times…</a:t>
            </a:r>
            <a:endParaRPr lang="en-US" dirty="0"/>
          </a:p>
        </p:txBody>
      </p:sp>
      <p:pic>
        <p:nvPicPr>
          <p:cNvPr id="2050" name="Picture 2" descr="Image result for MAP OF US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85" y="666045"/>
            <a:ext cx="7817129" cy="584818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307906">
            <a:off x="2339427" y="2614763"/>
            <a:ext cx="1003554" cy="709089"/>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9725996">
            <a:off x="7166484" y="1500973"/>
            <a:ext cx="276058" cy="398011"/>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60427" y="2701207"/>
            <a:ext cx="149785" cy="9976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584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441" y="292704"/>
            <a:ext cx="11101388" cy="766839"/>
          </a:xfrm>
        </p:spPr>
        <p:txBody>
          <a:bodyPr anchor="t"/>
          <a:lstStyle/>
          <a:p>
            <a:r>
              <a:rPr lang="en-US" dirty="0" smtClean="0"/>
              <a:t>What might a new era of reform look like?</a:t>
            </a:r>
            <a:endParaRPr lang="en-US" dirty="0"/>
          </a:p>
        </p:txBody>
      </p:sp>
      <p:sp>
        <p:nvSpPr>
          <p:cNvPr id="3" name="Content Placeholder 2"/>
          <p:cNvSpPr>
            <a:spLocks noGrp="1"/>
          </p:cNvSpPr>
          <p:nvPr>
            <p:ph idx="1"/>
          </p:nvPr>
        </p:nvSpPr>
        <p:spPr>
          <a:xfrm>
            <a:off x="976745" y="1246909"/>
            <a:ext cx="9881755" cy="5245815"/>
          </a:xfrm>
        </p:spPr>
        <p:txBody>
          <a:bodyPr anchor="t">
            <a:normAutofit/>
          </a:bodyPr>
          <a:lstStyle/>
          <a:p>
            <a:pPr marL="0" indent="0">
              <a:buNone/>
            </a:pPr>
            <a:r>
              <a:rPr lang="en-US" sz="2400" i="1" dirty="0" smtClean="0">
                <a:solidFill>
                  <a:srgbClr val="66FF33"/>
                </a:solidFill>
              </a:rPr>
              <a:t>“In </a:t>
            </a:r>
            <a:r>
              <a:rPr lang="en-US" sz="2400" i="1" dirty="0">
                <a:solidFill>
                  <a:srgbClr val="66FF33"/>
                </a:solidFill>
              </a:rPr>
              <a:t>the highest-performing countries, there is </a:t>
            </a:r>
            <a:r>
              <a:rPr lang="en-US" sz="2400" i="1" dirty="0" smtClean="0">
                <a:solidFill>
                  <a:srgbClr val="66FF33"/>
                </a:solidFill>
              </a:rPr>
              <a:t>a recognition </a:t>
            </a:r>
            <a:r>
              <a:rPr lang="en-US" sz="2400" i="1" dirty="0">
                <a:solidFill>
                  <a:srgbClr val="66FF33"/>
                </a:solidFill>
              </a:rPr>
              <a:t>that a school can only be as good </a:t>
            </a:r>
            <a:r>
              <a:rPr lang="en-US" sz="2400" i="1" dirty="0" smtClean="0">
                <a:solidFill>
                  <a:srgbClr val="66FF33"/>
                </a:solidFill>
              </a:rPr>
              <a:t>as the </a:t>
            </a:r>
            <a:r>
              <a:rPr lang="en-US" sz="2400" i="1" dirty="0">
                <a:solidFill>
                  <a:srgbClr val="66FF33"/>
                </a:solidFill>
              </a:rPr>
              <a:t>people within it, and therefore, </a:t>
            </a:r>
            <a:r>
              <a:rPr lang="en-US" sz="2400" i="1" dirty="0" smtClean="0">
                <a:solidFill>
                  <a:srgbClr val="66FF33"/>
                </a:solidFill>
              </a:rPr>
              <a:t>improvement efforts </a:t>
            </a:r>
            <a:r>
              <a:rPr lang="en-US" sz="2400" i="1" dirty="0">
                <a:solidFill>
                  <a:srgbClr val="66FF33"/>
                </a:solidFill>
              </a:rPr>
              <a:t>should be based not on threats but </a:t>
            </a:r>
            <a:r>
              <a:rPr lang="en-US" sz="2400" i="1" dirty="0" smtClean="0">
                <a:solidFill>
                  <a:srgbClr val="66FF33"/>
                </a:solidFill>
              </a:rPr>
              <a:t>on building </a:t>
            </a:r>
            <a:r>
              <a:rPr lang="en-US" sz="2400" i="1" dirty="0">
                <a:solidFill>
                  <a:srgbClr val="66FF33"/>
                </a:solidFill>
              </a:rPr>
              <a:t>the capacity of educators. Furthermore, </a:t>
            </a:r>
            <a:r>
              <a:rPr lang="en-US" sz="2400" i="1" dirty="0" smtClean="0">
                <a:solidFill>
                  <a:srgbClr val="66FF33"/>
                </a:solidFill>
              </a:rPr>
              <a:t>these countries </a:t>
            </a:r>
            <a:r>
              <a:rPr lang="en-US" sz="2400" i="1" dirty="0">
                <a:solidFill>
                  <a:srgbClr val="66FF33"/>
                </a:solidFill>
              </a:rPr>
              <a:t>have consistently turned to the </a:t>
            </a:r>
            <a:r>
              <a:rPr lang="en-US" sz="2400" i="1" dirty="0" smtClean="0">
                <a:solidFill>
                  <a:srgbClr val="66FF33"/>
                </a:solidFill>
              </a:rPr>
              <a:t>professional learning </a:t>
            </a:r>
            <a:r>
              <a:rPr lang="en-US" sz="2400" i="1" dirty="0">
                <a:solidFill>
                  <a:srgbClr val="66FF33"/>
                </a:solidFill>
              </a:rPr>
              <a:t>community process as the key strategy </a:t>
            </a:r>
            <a:r>
              <a:rPr lang="en-US" sz="2400" i="1" dirty="0" smtClean="0">
                <a:solidFill>
                  <a:srgbClr val="66FF33"/>
                </a:solidFill>
              </a:rPr>
              <a:t>for capacity </a:t>
            </a:r>
            <a:r>
              <a:rPr lang="en-US" sz="2400" i="1" dirty="0">
                <a:solidFill>
                  <a:srgbClr val="66FF33"/>
                </a:solidFill>
              </a:rPr>
              <a:t>building (Barber &amp;</a:t>
            </a:r>
            <a:r>
              <a:rPr lang="en-US" sz="2400" i="1" dirty="0" smtClean="0">
                <a:solidFill>
                  <a:srgbClr val="66FF33"/>
                </a:solidFill>
              </a:rPr>
              <a:t> </a:t>
            </a:r>
            <a:r>
              <a:rPr lang="en-US" sz="2400" i="1" dirty="0" err="1">
                <a:solidFill>
                  <a:srgbClr val="66FF33"/>
                </a:solidFill>
              </a:rPr>
              <a:t>Mourshed</a:t>
            </a:r>
            <a:r>
              <a:rPr lang="en-US" sz="2400" i="1" dirty="0">
                <a:solidFill>
                  <a:srgbClr val="66FF33"/>
                </a:solidFill>
              </a:rPr>
              <a:t> 2009)</a:t>
            </a:r>
            <a:r>
              <a:rPr lang="en-US" sz="2400" i="1" dirty="0" smtClean="0">
                <a:solidFill>
                  <a:srgbClr val="66FF33"/>
                </a:solidFill>
              </a:rPr>
              <a:t>. If </a:t>
            </a:r>
            <a:r>
              <a:rPr lang="en-US" sz="2400" i="1" dirty="0">
                <a:solidFill>
                  <a:srgbClr val="66FF33"/>
                </a:solidFill>
              </a:rPr>
              <a:t>states are to pursue this new direction, they will </a:t>
            </a:r>
            <a:r>
              <a:rPr lang="en-US" sz="2400" i="1" dirty="0" smtClean="0">
                <a:solidFill>
                  <a:srgbClr val="66FF33"/>
                </a:solidFill>
              </a:rPr>
              <a:t>be required </a:t>
            </a:r>
            <a:r>
              <a:rPr lang="en-US" sz="2400" i="1" dirty="0">
                <a:solidFill>
                  <a:srgbClr val="66FF33"/>
                </a:solidFill>
              </a:rPr>
              <a:t>to abandon the thinking that led to the </a:t>
            </a:r>
            <a:r>
              <a:rPr lang="en-US" sz="2400" i="1" dirty="0" smtClean="0">
                <a:solidFill>
                  <a:srgbClr val="66FF33"/>
                </a:solidFill>
              </a:rPr>
              <a:t>failed reforms </a:t>
            </a:r>
            <a:r>
              <a:rPr lang="en-US" sz="2400" i="1" dirty="0">
                <a:solidFill>
                  <a:srgbClr val="66FF33"/>
                </a:solidFill>
              </a:rPr>
              <a:t>and embrace a new mindset regarding </a:t>
            </a:r>
            <a:r>
              <a:rPr lang="en-US" sz="2400" i="1" dirty="0" smtClean="0">
                <a:solidFill>
                  <a:srgbClr val="66FF33"/>
                </a:solidFill>
              </a:rPr>
              <a:t>the most </a:t>
            </a:r>
            <a:r>
              <a:rPr lang="en-US" sz="2400" i="1" dirty="0">
                <a:solidFill>
                  <a:srgbClr val="66FF33"/>
                </a:solidFill>
              </a:rPr>
              <a:t>promising strategies to improve their schools</a:t>
            </a:r>
            <a:r>
              <a:rPr lang="en-US" sz="2400" i="1" dirty="0" smtClean="0">
                <a:solidFill>
                  <a:srgbClr val="66FF33"/>
                </a:solidFill>
              </a:rPr>
              <a:t>.” </a:t>
            </a:r>
          </a:p>
          <a:p>
            <a:pPr marL="0" indent="0">
              <a:buNone/>
            </a:pPr>
            <a:r>
              <a:rPr lang="en-US" sz="2400" dirty="0" smtClean="0">
                <a:solidFill>
                  <a:srgbClr val="66FF33"/>
                </a:solidFill>
              </a:rPr>
              <a:t>Richard </a:t>
            </a:r>
            <a:r>
              <a:rPr lang="en-US" sz="2400" dirty="0" err="1" smtClean="0">
                <a:solidFill>
                  <a:srgbClr val="66FF33"/>
                </a:solidFill>
              </a:rPr>
              <a:t>Dufour</a:t>
            </a:r>
            <a:r>
              <a:rPr lang="en-US" sz="2400" dirty="0" smtClean="0">
                <a:solidFill>
                  <a:srgbClr val="66FF33"/>
                </a:solidFill>
              </a:rPr>
              <a:t>, 2017</a:t>
            </a:r>
            <a:endParaRPr lang="en-US" sz="2400" dirty="0">
              <a:solidFill>
                <a:srgbClr val="66FF33"/>
              </a:solidFill>
            </a:endParaRPr>
          </a:p>
        </p:txBody>
      </p:sp>
    </p:spTree>
    <p:extLst>
      <p:ext uri="{BB962C8B-B14F-4D97-AF65-F5344CB8AC3E}">
        <p14:creationId xmlns:p14="http://schemas.microsoft.com/office/powerpoint/2010/main" val="2150862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126" y="1632856"/>
            <a:ext cx="5074394" cy="3581400"/>
          </a:xfrm>
          <a:prstGeom prst="rect">
            <a:avLst/>
          </a:prstGeom>
          <a:solidFill>
            <a:schemeClr val="bg1">
              <a:lumMod val="75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p:txBody>
      </p:sp>
      <p:sp>
        <p:nvSpPr>
          <p:cNvPr id="2" name="Title 1"/>
          <p:cNvSpPr>
            <a:spLocks noGrp="1"/>
          </p:cNvSpPr>
          <p:nvPr>
            <p:ph type="title"/>
          </p:nvPr>
        </p:nvSpPr>
        <p:spPr>
          <a:xfrm>
            <a:off x="489857" y="501777"/>
            <a:ext cx="10602686" cy="1507067"/>
          </a:xfrm>
        </p:spPr>
        <p:txBody>
          <a:bodyPr anchor="t"/>
          <a:lstStyle/>
          <a:p>
            <a:r>
              <a:rPr lang="en-US" dirty="0" smtClean="0"/>
              <a:t>Vermont’s Education Quality Standards</a:t>
            </a:r>
            <a:endParaRPr lang="en-US" dirty="0"/>
          </a:p>
        </p:txBody>
      </p:sp>
      <p:grpSp>
        <p:nvGrpSpPr>
          <p:cNvPr id="10" name="Group 9"/>
          <p:cNvGrpSpPr/>
          <p:nvPr/>
        </p:nvGrpSpPr>
        <p:grpSpPr>
          <a:xfrm>
            <a:off x="2884930" y="1797081"/>
            <a:ext cx="2514600" cy="3271344"/>
            <a:chOff x="3276600" y="2450224"/>
            <a:chExt cx="2514600" cy="3271344"/>
          </a:xfrm>
        </p:grpSpPr>
        <p:sp>
          <p:nvSpPr>
            <p:cNvPr id="5" name="Rectangle 4"/>
            <p:cNvSpPr/>
            <p:nvPr/>
          </p:nvSpPr>
          <p:spPr>
            <a:xfrm>
              <a:off x="3276600" y="2450224"/>
              <a:ext cx="2514600" cy="5307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Academic Proficiency</a:t>
              </a:r>
              <a:endParaRPr lang="en-US" sz="1400" dirty="0"/>
            </a:p>
          </p:txBody>
        </p:sp>
        <p:sp>
          <p:nvSpPr>
            <p:cNvPr id="6" name="Rectangle 5"/>
            <p:cNvSpPr/>
            <p:nvPr/>
          </p:nvSpPr>
          <p:spPr>
            <a:xfrm>
              <a:off x="3276600" y="3125514"/>
              <a:ext cx="2514600" cy="530772"/>
            </a:xfrm>
            <a:prstGeom prst="rect">
              <a:avLst/>
            </a:prstGeom>
            <a:solidFill>
              <a:srgbClr val="ADD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Personalization </a:t>
              </a:r>
            </a:p>
          </p:txBody>
        </p:sp>
        <p:sp>
          <p:nvSpPr>
            <p:cNvPr id="7" name="Rectangle 6"/>
            <p:cNvSpPr/>
            <p:nvPr/>
          </p:nvSpPr>
          <p:spPr>
            <a:xfrm>
              <a:off x="3276600" y="3811314"/>
              <a:ext cx="2514600" cy="53077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Safe,</a:t>
              </a:r>
            </a:p>
            <a:p>
              <a:pPr algn="r"/>
              <a:r>
                <a:rPr lang="en-US" sz="1400" dirty="0" smtClean="0"/>
                <a:t>Healthy Schools</a:t>
              </a:r>
              <a:endParaRPr lang="en-US" sz="1400" dirty="0"/>
            </a:p>
          </p:txBody>
        </p:sp>
        <p:sp>
          <p:nvSpPr>
            <p:cNvPr id="8" name="Rectangle 7"/>
            <p:cNvSpPr/>
            <p:nvPr/>
          </p:nvSpPr>
          <p:spPr>
            <a:xfrm>
              <a:off x="3276600" y="4502369"/>
              <a:ext cx="2514600" cy="530772"/>
            </a:xfrm>
            <a:prstGeom prst="rect">
              <a:avLst/>
            </a:prstGeom>
            <a:solidFill>
              <a:srgbClr val="E56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High Quality Staffing</a:t>
              </a:r>
              <a:endParaRPr lang="en-US" sz="1400" dirty="0"/>
            </a:p>
          </p:txBody>
        </p:sp>
        <p:sp>
          <p:nvSpPr>
            <p:cNvPr id="12" name="Rectangle 11"/>
            <p:cNvSpPr/>
            <p:nvPr/>
          </p:nvSpPr>
          <p:spPr>
            <a:xfrm>
              <a:off x="3276600" y="5190796"/>
              <a:ext cx="2514600" cy="53077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smtClean="0"/>
                <a:t>Investment Priorities</a:t>
              </a:r>
              <a:endParaRPr lang="en-US" sz="1400" dirty="0"/>
            </a:p>
          </p:txBody>
        </p:sp>
        <p:pic>
          <p:nvPicPr>
            <p:cNvPr id="13" name="Picture 54"/>
            <p:cNvPicPr>
              <a:picLocks noChangeAspect="1" noChangeArrowheads="1"/>
            </p:cNvPicPr>
            <p:nvPr/>
          </p:nvPicPr>
          <p:blipFill>
            <a:blip r:embed="rId3">
              <a:extLst>
                <a:ext uri="{28A0092B-C50C-407E-A947-70E740481C1C}">
                  <a14:useLocalDpi xmlns:a14="http://schemas.microsoft.com/office/drawing/2010/main" val="0"/>
                </a:ext>
              </a:extLst>
            </a:blip>
            <a:srcRect l="20062" t="6140" r="20679" b="37720"/>
            <a:stretch>
              <a:fillRect/>
            </a:stretch>
          </p:blipFill>
          <p:spPr bwMode="auto">
            <a:xfrm>
              <a:off x="3378100" y="2485081"/>
              <a:ext cx="445294" cy="44529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993" y="3857918"/>
              <a:ext cx="445294" cy="437563"/>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8100" y="4545108"/>
              <a:ext cx="445294" cy="445293"/>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3677" y="5244317"/>
              <a:ext cx="445024" cy="44502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7"/>
            <a:stretch>
              <a:fillRect/>
            </a:stretch>
          </p:blipFill>
          <p:spPr>
            <a:xfrm>
              <a:off x="3363677" y="3163614"/>
              <a:ext cx="477154" cy="464258"/>
            </a:xfrm>
            <a:prstGeom prst="rect">
              <a:avLst/>
            </a:prstGeom>
          </p:spPr>
        </p:pic>
      </p:grpSp>
      <p:sp>
        <p:nvSpPr>
          <p:cNvPr id="11" name="Rectangle 10"/>
          <p:cNvSpPr/>
          <p:nvPr/>
        </p:nvSpPr>
        <p:spPr>
          <a:xfrm>
            <a:off x="5685640" y="1717623"/>
            <a:ext cx="5333991" cy="3416320"/>
          </a:xfrm>
          <a:prstGeom prst="rect">
            <a:avLst/>
          </a:prstGeom>
        </p:spPr>
        <p:txBody>
          <a:bodyPr wrap="square">
            <a:spAutoFit/>
          </a:bodyPr>
          <a:lstStyle/>
          <a:p>
            <a:r>
              <a:rPr lang="en-US" sz="2400" dirty="0" smtClean="0">
                <a:solidFill>
                  <a:srgbClr val="66FF33"/>
                </a:solidFill>
              </a:rPr>
              <a:t>Areas assessed under Academic Proficiency are aligned with ESSA requirements</a:t>
            </a:r>
          </a:p>
          <a:p>
            <a:endParaRPr lang="en-US" sz="2400" dirty="0">
              <a:solidFill>
                <a:srgbClr val="66FF33"/>
              </a:solidFill>
            </a:endParaRPr>
          </a:p>
          <a:p>
            <a:r>
              <a:rPr lang="en-US" sz="2400" dirty="0" smtClean="0">
                <a:solidFill>
                  <a:srgbClr val="66FF33"/>
                </a:solidFill>
              </a:rPr>
              <a:t>Remaining domains reflect Vermont’s priorities and Education Quality Standards. Schools will be reporting annually on their progress in each of the 5 areas</a:t>
            </a:r>
            <a:endParaRPr lang="en-US" sz="2400" dirty="0">
              <a:solidFill>
                <a:srgbClr val="66FF33"/>
              </a:solidFill>
            </a:endParaRPr>
          </a:p>
        </p:txBody>
      </p:sp>
      <p:sp>
        <p:nvSpPr>
          <p:cNvPr id="3" name="TextBox 2"/>
          <p:cNvSpPr txBox="1"/>
          <p:nvPr/>
        </p:nvSpPr>
        <p:spPr>
          <a:xfrm>
            <a:off x="611581" y="2515615"/>
            <a:ext cx="2184499" cy="1815882"/>
          </a:xfrm>
          <a:prstGeom prst="rect">
            <a:avLst/>
          </a:prstGeom>
          <a:noFill/>
        </p:spPr>
        <p:txBody>
          <a:bodyPr wrap="square" rtlCol="0">
            <a:spAutoFit/>
          </a:bodyPr>
          <a:lstStyle/>
          <a:p>
            <a:r>
              <a:rPr lang="en-US" sz="2800" dirty="0" smtClean="0"/>
              <a:t>5 Domains of Education Quality Standards</a:t>
            </a:r>
            <a:endParaRPr lang="en-US" sz="2800" dirty="0"/>
          </a:p>
        </p:txBody>
      </p:sp>
    </p:spTree>
    <p:extLst>
      <p:ext uri="{BB962C8B-B14F-4D97-AF65-F5344CB8AC3E}">
        <p14:creationId xmlns:p14="http://schemas.microsoft.com/office/powerpoint/2010/main" val="1685333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11" y="561635"/>
            <a:ext cx="8534400" cy="1507067"/>
          </a:xfrm>
        </p:spPr>
        <p:txBody>
          <a:bodyPr/>
          <a:lstStyle/>
          <a:p>
            <a:r>
              <a:rPr lang="en-US" dirty="0" smtClean="0"/>
              <a:t>Vermont’s Education Quality Standards and ESSA</a:t>
            </a:r>
            <a:endParaRPr lang="en-US" dirty="0"/>
          </a:p>
        </p:txBody>
      </p:sp>
      <p:grpSp>
        <p:nvGrpSpPr>
          <p:cNvPr id="3" name="Group 2"/>
          <p:cNvGrpSpPr/>
          <p:nvPr/>
        </p:nvGrpSpPr>
        <p:grpSpPr>
          <a:xfrm>
            <a:off x="4380089" y="1992502"/>
            <a:ext cx="3200400" cy="457200"/>
            <a:chOff x="457200" y="1992502"/>
            <a:chExt cx="3200400" cy="457200"/>
          </a:xfrm>
        </p:grpSpPr>
        <p:sp>
          <p:nvSpPr>
            <p:cNvPr id="5" name="Rectangle 4"/>
            <p:cNvSpPr/>
            <p:nvPr/>
          </p:nvSpPr>
          <p:spPr>
            <a:xfrm>
              <a:off x="457200" y="1992502"/>
              <a:ext cx="3200400" cy="457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t>Academic Proficiency</a:t>
              </a:r>
              <a:endParaRPr lang="en-US" dirty="0"/>
            </a:p>
          </p:txBody>
        </p:sp>
        <p:pic>
          <p:nvPicPr>
            <p:cNvPr id="13"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l="20062" t="6140" r="20679" b="37720"/>
            <a:stretch>
              <a:fillRect/>
            </a:stretch>
          </p:blipFill>
          <p:spPr bwMode="auto">
            <a:xfrm>
              <a:off x="544701" y="2068702"/>
              <a:ext cx="301753" cy="301752"/>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4" name="TextBox 23"/>
          <p:cNvSpPr txBox="1"/>
          <p:nvPr/>
        </p:nvSpPr>
        <p:spPr>
          <a:xfrm>
            <a:off x="3062110" y="2681111"/>
            <a:ext cx="5517445" cy="3785652"/>
          </a:xfrm>
          <a:prstGeom prst="rect">
            <a:avLst/>
          </a:prstGeom>
          <a:noFill/>
        </p:spPr>
        <p:txBody>
          <a:bodyPr wrap="square" rtlCol="0">
            <a:spAutoFit/>
          </a:bodyPr>
          <a:lstStyle/>
          <a:p>
            <a:pPr marL="342900" indent="-342900">
              <a:buFont typeface="+mj-lt"/>
              <a:buAutoNum type="arabicPeriod"/>
            </a:pPr>
            <a:r>
              <a:rPr lang="en-US" sz="2400" dirty="0" smtClean="0"/>
              <a:t>Standards and indicators</a:t>
            </a:r>
          </a:p>
          <a:p>
            <a:pPr marL="800100" lvl="1" indent="-342900">
              <a:buFont typeface="+mj-lt"/>
              <a:buAutoNum type="alphaUcPeriod"/>
            </a:pPr>
            <a:r>
              <a:rPr lang="en-US" sz="2400" dirty="0" smtClean="0"/>
              <a:t>Smarter Balanced ELA</a:t>
            </a:r>
          </a:p>
          <a:p>
            <a:pPr marL="800100" lvl="1" indent="-342900">
              <a:buFont typeface="+mj-lt"/>
              <a:buAutoNum type="alphaUcPeriod"/>
            </a:pPr>
            <a:r>
              <a:rPr lang="en-US" sz="2400" dirty="0" smtClean="0"/>
              <a:t>Smarter Balanced Math</a:t>
            </a:r>
          </a:p>
          <a:p>
            <a:pPr marL="800100" lvl="1" indent="-342900">
              <a:buFont typeface="+mj-lt"/>
              <a:buAutoNum type="alphaUcPeriod"/>
            </a:pPr>
            <a:r>
              <a:rPr lang="en-US" sz="2400" dirty="0" smtClean="0"/>
              <a:t>NGSS Science</a:t>
            </a:r>
          </a:p>
          <a:p>
            <a:pPr marL="800100" lvl="1" indent="-342900">
              <a:buFont typeface="+mj-lt"/>
              <a:buAutoNum type="alphaUcPeriod"/>
            </a:pPr>
            <a:r>
              <a:rPr lang="en-US" sz="2400" b="1" dirty="0" smtClean="0"/>
              <a:t>PE/Fitness</a:t>
            </a:r>
          </a:p>
          <a:p>
            <a:pPr marL="342900" indent="-342900">
              <a:buFont typeface="+mj-lt"/>
              <a:buAutoNum type="arabicPeriod"/>
            </a:pPr>
            <a:r>
              <a:rPr lang="en-US" sz="2400" b="1" dirty="0" smtClean="0"/>
              <a:t>English Language Proficiency</a:t>
            </a:r>
          </a:p>
          <a:p>
            <a:pPr marL="342900" indent="-342900">
              <a:buFont typeface="+mj-lt"/>
              <a:buAutoNum type="arabicPeriod"/>
            </a:pPr>
            <a:r>
              <a:rPr lang="en-US" sz="2400" dirty="0" smtClean="0"/>
              <a:t>Graduation Rate</a:t>
            </a:r>
          </a:p>
          <a:p>
            <a:pPr marL="342900" indent="-342900">
              <a:buFont typeface="+mj-lt"/>
              <a:buAutoNum type="arabicPeriod"/>
            </a:pPr>
            <a:r>
              <a:rPr lang="en-US" sz="2400" b="1" dirty="0" smtClean="0"/>
              <a:t>Career and College Ready</a:t>
            </a:r>
          </a:p>
          <a:p>
            <a:pPr marL="800100" lvl="1" indent="-342900">
              <a:buFont typeface="+mj-lt"/>
              <a:buAutoNum type="alphaUcPeriod"/>
            </a:pPr>
            <a:r>
              <a:rPr lang="en-US" sz="2400" dirty="0" smtClean="0"/>
              <a:t>Assessments</a:t>
            </a:r>
          </a:p>
          <a:p>
            <a:pPr marL="800100" lvl="1" indent="-342900">
              <a:buFont typeface="+mj-lt"/>
              <a:buAutoNum type="alphaUcPeriod"/>
            </a:pPr>
            <a:r>
              <a:rPr lang="en-US" sz="2400" dirty="0" smtClean="0"/>
              <a:t>Outcomes</a:t>
            </a:r>
            <a:endParaRPr lang="en-US" sz="2400" dirty="0"/>
          </a:p>
        </p:txBody>
      </p:sp>
    </p:spTree>
    <p:extLst>
      <p:ext uri="{BB962C8B-B14F-4D97-AF65-F5344CB8AC3E}">
        <p14:creationId xmlns:p14="http://schemas.microsoft.com/office/powerpoint/2010/main" val="4039770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352800" y="2438400"/>
            <a:ext cx="5867400" cy="3505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800" y="106358"/>
            <a:ext cx="10490200" cy="1507067"/>
          </a:xfrm>
        </p:spPr>
        <p:txBody>
          <a:bodyPr/>
          <a:lstStyle/>
          <a:p>
            <a:r>
              <a:rPr lang="en-US" dirty="0" smtClean="0"/>
              <a:t>Putting the Pieces together (in Vermont)</a:t>
            </a:r>
            <a:endParaRPr lang="en-US" dirty="0"/>
          </a:p>
        </p:txBody>
      </p:sp>
      <p:sp>
        <p:nvSpPr>
          <p:cNvPr id="5" name="TextBox 4"/>
          <p:cNvSpPr txBox="1"/>
          <p:nvPr/>
        </p:nvSpPr>
        <p:spPr>
          <a:xfrm>
            <a:off x="3962400" y="2590800"/>
            <a:ext cx="4953000" cy="369332"/>
          </a:xfrm>
          <a:prstGeom prst="rect">
            <a:avLst/>
          </a:prstGeom>
          <a:noFill/>
        </p:spPr>
        <p:txBody>
          <a:bodyPr wrap="square" rtlCol="0">
            <a:spAutoFit/>
          </a:bodyPr>
          <a:lstStyle/>
          <a:p>
            <a:r>
              <a:rPr lang="en-US" b="1" dirty="0" smtClean="0">
                <a:solidFill>
                  <a:schemeClr val="tx1">
                    <a:lumMod val="75000"/>
                    <a:lumOff val="25000"/>
                  </a:schemeClr>
                </a:solidFill>
              </a:rPr>
              <a:t>EDUCATION QUALITY REVIEWS (EQRs)</a:t>
            </a:r>
            <a:endParaRPr lang="en-US" b="1" dirty="0">
              <a:solidFill>
                <a:schemeClr val="tx1">
                  <a:lumMod val="75000"/>
                  <a:lumOff val="25000"/>
                </a:schemeClr>
              </a:solidFill>
            </a:endParaRPr>
          </a:p>
        </p:txBody>
      </p:sp>
      <p:graphicFrame>
        <p:nvGraphicFramePr>
          <p:cNvPr id="24" name="Content Placeholder 3"/>
          <p:cNvGraphicFramePr>
            <a:graphicFrameLocks/>
          </p:cNvGraphicFramePr>
          <p:nvPr>
            <p:extLst>
              <p:ext uri="{D42A27DB-BD31-4B8C-83A1-F6EECF244321}">
                <p14:modId xmlns:p14="http://schemas.microsoft.com/office/powerpoint/2010/main" val="2458635448"/>
              </p:ext>
            </p:extLst>
          </p:nvPr>
        </p:nvGraphicFramePr>
        <p:xfrm>
          <a:off x="590952" y="2590800"/>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90952" y="4064922"/>
            <a:ext cx="1600200" cy="954107"/>
          </a:xfrm>
          <a:prstGeom prst="rect">
            <a:avLst/>
          </a:prstGeom>
          <a:noFill/>
        </p:spPr>
        <p:txBody>
          <a:bodyPr wrap="square" rtlCol="0">
            <a:spAutoFit/>
          </a:bodyPr>
          <a:lstStyle/>
          <a:p>
            <a:r>
              <a:rPr lang="en-US" sz="1400" dirty="0" smtClean="0">
                <a:solidFill>
                  <a:schemeClr val="bg1"/>
                </a:solidFill>
              </a:rPr>
              <a:t>Provides a policy baseline when identifying data points</a:t>
            </a:r>
            <a:endParaRPr lang="en-US" sz="1400" dirty="0">
              <a:solidFill>
                <a:schemeClr val="bg1"/>
              </a:solidFill>
            </a:endParaRPr>
          </a:p>
        </p:txBody>
      </p:sp>
      <p:sp>
        <p:nvSpPr>
          <p:cNvPr id="10" name="TextBox 9"/>
          <p:cNvSpPr txBox="1"/>
          <p:nvPr/>
        </p:nvSpPr>
        <p:spPr>
          <a:xfrm>
            <a:off x="6496316" y="4022477"/>
            <a:ext cx="1800392" cy="954107"/>
          </a:xfrm>
          <a:prstGeom prst="rect">
            <a:avLst/>
          </a:prstGeom>
          <a:noFill/>
        </p:spPr>
        <p:txBody>
          <a:bodyPr wrap="square" rtlCol="0">
            <a:spAutoFit/>
          </a:bodyPr>
          <a:lstStyle/>
          <a:p>
            <a:r>
              <a:rPr lang="en-US" sz="1400" dirty="0" smtClean="0">
                <a:solidFill>
                  <a:schemeClr val="bg1"/>
                </a:solidFill>
              </a:rPr>
              <a:t>Collaboratively processing data to identify strengths and recommendations</a:t>
            </a:r>
            <a:endParaRPr lang="en-US" sz="1400" dirty="0">
              <a:solidFill>
                <a:schemeClr val="bg1"/>
              </a:solidFill>
            </a:endParaRPr>
          </a:p>
        </p:txBody>
      </p:sp>
      <p:sp>
        <p:nvSpPr>
          <p:cNvPr id="11" name="TextBox 10"/>
          <p:cNvSpPr txBox="1"/>
          <p:nvPr/>
        </p:nvSpPr>
        <p:spPr>
          <a:xfrm>
            <a:off x="9445990" y="4072200"/>
            <a:ext cx="1600200" cy="954107"/>
          </a:xfrm>
          <a:prstGeom prst="rect">
            <a:avLst/>
          </a:prstGeom>
          <a:noFill/>
        </p:spPr>
        <p:txBody>
          <a:bodyPr wrap="square" rtlCol="0">
            <a:spAutoFit/>
          </a:bodyPr>
          <a:lstStyle/>
          <a:p>
            <a:r>
              <a:rPr lang="en-US" sz="1400" dirty="0" smtClean="0">
                <a:solidFill>
                  <a:schemeClr val="bg1"/>
                </a:solidFill>
              </a:rPr>
              <a:t>Addressing recommendations through action planning</a:t>
            </a:r>
            <a:endParaRPr lang="en-US" sz="1400" dirty="0">
              <a:solidFill>
                <a:schemeClr val="bg1"/>
              </a:solidFill>
            </a:endParaRPr>
          </a:p>
        </p:txBody>
      </p:sp>
      <p:sp>
        <p:nvSpPr>
          <p:cNvPr id="9" name="TextBox 8"/>
          <p:cNvSpPr txBox="1"/>
          <p:nvPr/>
        </p:nvSpPr>
        <p:spPr>
          <a:xfrm>
            <a:off x="3514771" y="3901052"/>
            <a:ext cx="1828800" cy="738664"/>
          </a:xfrm>
          <a:prstGeom prst="rect">
            <a:avLst/>
          </a:prstGeom>
          <a:noFill/>
        </p:spPr>
        <p:txBody>
          <a:bodyPr wrap="square" rtlCol="0">
            <a:spAutoFit/>
          </a:bodyPr>
          <a:lstStyle/>
          <a:p>
            <a:r>
              <a:rPr lang="en-US" sz="1400" dirty="0">
                <a:solidFill>
                  <a:schemeClr val="bg1"/>
                </a:solidFill>
              </a:rPr>
              <a:t>S</a:t>
            </a:r>
            <a:r>
              <a:rPr lang="en-US" sz="1400" dirty="0" smtClean="0">
                <a:solidFill>
                  <a:schemeClr val="bg1"/>
                </a:solidFill>
              </a:rPr>
              <a:t>tate and federal  school and LEA performance data</a:t>
            </a:r>
            <a:endParaRPr lang="en-US" sz="1400" dirty="0">
              <a:solidFill>
                <a:schemeClr val="bg1"/>
              </a:solidFill>
            </a:endParaRPr>
          </a:p>
        </p:txBody>
      </p:sp>
    </p:spTree>
    <p:extLst>
      <p:ext uri="{BB962C8B-B14F-4D97-AF65-F5344CB8AC3E}">
        <p14:creationId xmlns:p14="http://schemas.microsoft.com/office/powerpoint/2010/main" val="2894190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395" y="469514"/>
            <a:ext cx="8534400" cy="1507067"/>
          </a:xfrm>
        </p:spPr>
        <p:txBody>
          <a:bodyPr/>
          <a:lstStyle/>
          <a:p>
            <a:r>
              <a:rPr lang="en-US" dirty="0" smtClean="0"/>
              <a:t>Core VALUES IN COLORADO</a:t>
            </a:r>
            <a:endParaRPr lang="en-US" dirty="0"/>
          </a:p>
        </p:txBody>
      </p:sp>
      <p:sp>
        <p:nvSpPr>
          <p:cNvPr id="3" name="Content Placeholder 2"/>
          <p:cNvSpPr>
            <a:spLocks noGrp="1"/>
          </p:cNvSpPr>
          <p:nvPr>
            <p:ph idx="1"/>
          </p:nvPr>
        </p:nvSpPr>
        <p:spPr>
          <a:xfrm>
            <a:off x="1238395" y="1863436"/>
            <a:ext cx="8534400" cy="3615267"/>
          </a:xfrm>
        </p:spPr>
        <p:txBody>
          <a:bodyPr>
            <a:normAutofit/>
          </a:bodyPr>
          <a:lstStyle/>
          <a:p>
            <a:r>
              <a:rPr lang="en-US" sz="2400" b="1" dirty="0" smtClean="0">
                <a:solidFill>
                  <a:srgbClr val="66FF33"/>
                </a:solidFill>
              </a:rPr>
              <a:t>Colorado’s kids are at the center of decision-making</a:t>
            </a:r>
          </a:p>
          <a:p>
            <a:r>
              <a:rPr lang="en-US" sz="2400" b="1" dirty="0" smtClean="0">
                <a:solidFill>
                  <a:srgbClr val="66FF33"/>
                </a:solidFill>
              </a:rPr>
              <a:t>Equity of opportunity</a:t>
            </a:r>
          </a:p>
          <a:p>
            <a:r>
              <a:rPr lang="en-US" sz="2400" b="1" dirty="0" smtClean="0">
                <a:solidFill>
                  <a:srgbClr val="66FF33"/>
                </a:solidFill>
              </a:rPr>
              <a:t>Improvement for our most challenged schools</a:t>
            </a:r>
          </a:p>
          <a:p>
            <a:r>
              <a:rPr lang="en-US" sz="2400" b="1" dirty="0" smtClean="0">
                <a:solidFill>
                  <a:srgbClr val="66FF33"/>
                </a:solidFill>
              </a:rPr>
              <a:t>Transparency for schools and districts</a:t>
            </a:r>
          </a:p>
          <a:p>
            <a:r>
              <a:rPr lang="en-US" sz="2400" b="1" dirty="0" smtClean="0">
                <a:solidFill>
                  <a:srgbClr val="66FF33"/>
                </a:solidFill>
              </a:rPr>
              <a:t>Flexibility</a:t>
            </a:r>
          </a:p>
          <a:p>
            <a:r>
              <a:rPr lang="en-US" sz="2400" b="1" dirty="0" smtClean="0">
                <a:solidFill>
                  <a:srgbClr val="66FF33"/>
                </a:solidFill>
              </a:rPr>
              <a:t>Practicality</a:t>
            </a:r>
          </a:p>
          <a:p>
            <a:r>
              <a:rPr lang="en-US" sz="2400" b="1" dirty="0" smtClean="0">
                <a:solidFill>
                  <a:srgbClr val="66FF33"/>
                </a:solidFill>
              </a:rPr>
              <a:t>Efficiency</a:t>
            </a:r>
            <a:endParaRPr lang="en-US" sz="2400" b="1" dirty="0">
              <a:solidFill>
                <a:srgbClr val="66FF33"/>
              </a:solidFill>
            </a:endParaRPr>
          </a:p>
        </p:txBody>
      </p:sp>
    </p:spTree>
    <p:extLst>
      <p:ext uri="{BB962C8B-B14F-4D97-AF65-F5344CB8AC3E}">
        <p14:creationId xmlns:p14="http://schemas.microsoft.com/office/powerpoint/2010/main" val="3022226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184" y="532468"/>
            <a:ext cx="8534400" cy="1507067"/>
          </a:xfrm>
        </p:spPr>
        <p:txBody>
          <a:bodyPr anchor="t"/>
          <a:lstStyle/>
          <a:p>
            <a:r>
              <a:rPr lang="en-US" dirty="0" smtClean="0"/>
              <a:t>Turn and talk…</a:t>
            </a:r>
            <a:endParaRPr lang="en-US" dirty="0"/>
          </a:p>
        </p:txBody>
      </p:sp>
      <p:sp>
        <p:nvSpPr>
          <p:cNvPr id="3" name="Content Placeholder 2"/>
          <p:cNvSpPr>
            <a:spLocks noGrp="1"/>
          </p:cNvSpPr>
          <p:nvPr>
            <p:ph idx="1"/>
          </p:nvPr>
        </p:nvSpPr>
        <p:spPr>
          <a:xfrm>
            <a:off x="364896" y="1353453"/>
            <a:ext cx="11101389" cy="5192484"/>
          </a:xfrm>
        </p:spPr>
        <p:txBody>
          <a:bodyPr anchor="t">
            <a:normAutofit/>
          </a:bodyPr>
          <a:lstStyle/>
          <a:p>
            <a:r>
              <a:rPr lang="en-US" sz="2800" dirty="0" smtClean="0">
                <a:solidFill>
                  <a:srgbClr val="66FF33"/>
                </a:solidFill>
              </a:rPr>
              <a:t>What Colorado-specific opportunities and challenges do you identify in relation to school quality, accountability and improvement?</a:t>
            </a:r>
          </a:p>
          <a:p>
            <a:endParaRPr lang="en-US" sz="2800" dirty="0" smtClean="0">
              <a:solidFill>
                <a:srgbClr val="66FF33"/>
              </a:solidFill>
            </a:endParaRPr>
          </a:p>
          <a:p>
            <a:r>
              <a:rPr lang="en-US" sz="2800" dirty="0" smtClean="0">
                <a:solidFill>
                  <a:srgbClr val="66FF33"/>
                </a:solidFill>
              </a:rPr>
              <a:t>How will federal, state and local entities ensure that the identification and implementation of interventions to promote achievement and outcomes for SWD is supported with the strongest level of evidence  and integrated with broader efforts around school improvement       and support?</a:t>
            </a:r>
          </a:p>
          <a:p>
            <a:pPr marL="0" indent="0">
              <a:buNone/>
            </a:pPr>
            <a:r>
              <a:rPr lang="en-US" sz="2800" dirty="0" smtClean="0">
                <a:solidFill>
                  <a:srgbClr val="66FF33"/>
                </a:solidFill>
              </a:rPr>
              <a:t>(adapted from CCSSO document)</a:t>
            </a:r>
          </a:p>
        </p:txBody>
      </p:sp>
    </p:spTree>
    <p:extLst>
      <p:ext uri="{BB962C8B-B14F-4D97-AF65-F5344CB8AC3E}">
        <p14:creationId xmlns:p14="http://schemas.microsoft.com/office/powerpoint/2010/main" val="4162670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57" y="191105"/>
            <a:ext cx="11379200" cy="1507067"/>
          </a:xfrm>
        </p:spPr>
        <p:txBody>
          <a:bodyPr anchor="t"/>
          <a:lstStyle/>
          <a:p>
            <a:r>
              <a:rPr lang="en-US" dirty="0" smtClean="0"/>
              <a:t>4. Enhanced and Flexible Assessment Systems</a:t>
            </a:r>
            <a:endParaRPr lang="en-US" dirty="0"/>
          </a:p>
        </p:txBody>
      </p:sp>
      <p:sp>
        <p:nvSpPr>
          <p:cNvPr id="3" name="Content Placeholder 2"/>
          <p:cNvSpPr>
            <a:spLocks noGrp="1"/>
          </p:cNvSpPr>
          <p:nvPr>
            <p:ph idx="1"/>
          </p:nvPr>
        </p:nvSpPr>
        <p:spPr>
          <a:xfrm>
            <a:off x="420916" y="978509"/>
            <a:ext cx="11132456" cy="5175553"/>
          </a:xfrm>
        </p:spPr>
        <p:txBody>
          <a:bodyPr anchor="t">
            <a:noAutofit/>
          </a:bodyPr>
          <a:lstStyle/>
          <a:p>
            <a:r>
              <a:rPr lang="en-US" sz="2400" b="1" dirty="0" smtClean="0">
                <a:solidFill>
                  <a:srgbClr val="66FF33"/>
                </a:solidFill>
              </a:rPr>
              <a:t>Opportunity: Requirement for states to identify at least one “other indicator” measured at the student level </a:t>
            </a:r>
          </a:p>
          <a:p>
            <a:r>
              <a:rPr lang="en-US" sz="2400" b="1" dirty="0" smtClean="0">
                <a:solidFill>
                  <a:srgbClr val="66FF33"/>
                </a:solidFill>
              </a:rPr>
              <a:t>Challenge: Prioritizing and assessing indicators that have not previously been used</a:t>
            </a:r>
          </a:p>
          <a:p>
            <a:pPr lvl="1"/>
            <a:r>
              <a:rPr lang="en-US" sz="2000" dirty="0" smtClean="0">
                <a:solidFill>
                  <a:srgbClr val="66FF33"/>
                </a:solidFill>
              </a:rPr>
              <a:t>Which measures are ready for use in high stakes accountability?</a:t>
            </a:r>
          </a:p>
          <a:p>
            <a:pPr lvl="1"/>
            <a:r>
              <a:rPr lang="en-US" sz="2000" dirty="0" smtClean="0">
                <a:solidFill>
                  <a:srgbClr val="66FF33"/>
                </a:solidFill>
              </a:rPr>
              <a:t>How will consistency be ensured for newer, more authentic measures?</a:t>
            </a:r>
          </a:p>
          <a:p>
            <a:pPr lvl="1"/>
            <a:r>
              <a:rPr lang="en-US" sz="2000" dirty="0" smtClean="0">
                <a:solidFill>
                  <a:srgbClr val="66FF33"/>
                </a:solidFill>
              </a:rPr>
              <a:t>Where will resources (e.g., time and money) come from to implement new and creative benchmarks?</a:t>
            </a:r>
          </a:p>
          <a:p>
            <a:pPr lvl="1"/>
            <a:r>
              <a:rPr lang="en-US" sz="2000" dirty="0" smtClean="0">
                <a:solidFill>
                  <a:srgbClr val="66FF33"/>
                </a:solidFill>
              </a:rPr>
              <a:t>Will new assessments take into account students with disabilities?</a:t>
            </a:r>
          </a:p>
          <a:p>
            <a:r>
              <a:rPr lang="en-US" sz="2400" b="1" dirty="0" smtClean="0">
                <a:solidFill>
                  <a:srgbClr val="66FF33"/>
                </a:solidFill>
              </a:rPr>
              <a:t>Challenge re-Students with Disabilities:  Alternate assessments, Implications of state</a:t>
            </a:r>
            <a:r>
              <a:rPr lang="en-US" sz="2400" b="1" dirty="0">
                <a:solidFill>
                  <a:srgbClr val="66FF33"/>
                </a:solidFill>
              </a:rPr>
              <a:t> </a:t>
            </a:r>
            <a:r>
              <a:rPr lang="en-US" sz="2400" b="1" dirty="0" smtClean="0">
                <a:solidFill>
                  <a:srgbClr val="66FF33"/>
                </a:solidFill>
              </a:rPr>
              <a:t>and local “opt-out” options for parents, extent to which new measures take SWDs into account</a:t>
            </a:r>
          </a:p>
          <a:p>
            <a:pPr marL="530352" lvl="1" indent="0">
              <a:buNone/>
            </a:pPr>
            <a:endParaRPr lang="en-US" sz="2000" b="1" dirty="0" smtClean="0">
              <a:solidFill>
                <a:srgbClr val="66FF33"/>
              </a:solidFill>
            </a:endParaRPr>
          </a:p>
          <a:p>
            <a:pPr marL="530352" lvl="1" indent="0">
              <a:buNone/>
            </a:pPr>
            <a:endParaRPr lang="en-US" sz="2000" dirty="0">
              <a:solidFill>
                <a:srgbClr val="66FF33"/>
              </a:solidFill>
            </a:endParaRPr>
          </a:p>
        </p:txBody>
      </p:sp>
    </p:spTree>
    <p:extLst>
      <p:ext uri="{BB962C8B-B14F-4D97-AF65-F5344CB8AC3E}">
        <p14:creationId xmlns:p14="http://schemas.microsoft.com/office/powerpoint/2010/main" val="29320067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54" y="481389"/>
            <a:ext cx="11377160" cy="1507067"/>
          </a:xfrm>
        </p:spPr>
        <p:txBody>
          <a:bodyPr anchor="t"/>
          <a:lstStyle/>
          <a:p>
            <a:r>
              <a:rPr lang="en-US" dirty="0" smtClean="0"/>
              <a:t>Teachers’ Perspectives on “Other </a:t>
            </a:r>
            <a:r>
              <a:rPr lang="en-US" dirty="0"/>
              <a:t>I</a:t>
            </a:r>
            <a:r>
              <a:rPr lang="en-US" dirty="0" smtClean="0"/>
              <a:t>ndicators”</a:t>
            </a:r>
            <a:endParaRPr lang="en-US" dirty="0"/>
          </a:p>
        </p:txBody>
      </p:sp>
      <p:sp>
        <p:nvSpPr>
          <p:cNvPr id="3" name="Content Placeholder 2"/>
          <p:cNvSpPr>
            <a:spLocks noGrp="1"/>
          </p:cNvSpPr>
          <p:nvPr>
            <p:ph idx="1"/>
          </p:nvPr>
        </p:nvSpPr>
        <p:spPr>
          <a:xfrm>
            <a:off x="640668" y="1338943"/>
            <a:ext cx="10636931" cy="5221514"/>
          </a:xfrm>
        </p:spPr>
        <p:txBody>
          <a:bodyPr anchor="t">
            <a:normAutofit/>
          </a:bodyPr>
          <a:lstStyle/>
          <a:p>
            <a:pPr marL="0" indent="0">
              <a:buNone/>
            </a:pPr>
            <a:r>
              <a:rPr lang="en-US" sz="2400" dirty="0" smtClean="0">
                <a:solidFill>
                  <a:srgbClr val="66FF33"/>
                </a:solidFill>
              </a:rPr>
              <a:t>Nationally, teachers prefer the following additional measures:</a:t>
            </a:r>
          </a:p>
          <a:p>
            <a:r>
              <a:rPr lang="en-US" sz="2400" dirty="0" smtClean="0">
                <a:solidFill>
                  <a:srgbClr val="66FF33"/>
                </a:solidFill>
              </a:rPr>
              <a:t>Student social and emotional learning: 23%</a:t>
            </a:r>
          </a:p>
          <a:p>
            <a:r>
              <a:rPr lang="en-US" sz="2400" dirty="0" smtClean="0">
                <a:solidFill>
                  <a:srgbClr val="66FF33"/>
                </a:solidFill>
              </a:rPr>
              <a:t>Student engagement: 19%</a:t>
            </a:r>
          </a:p>
          <a:p>
            <a:r>
              <a:rPr lang="en-US" sz="2400" dirty="0" smtClean="0">
                <a:solidFill>
                  <a:srgbClr val="66FF33"/>
                </a:solidFill>
              </a:rPr>
              <a:t>College and/or career readiness: 15%</a:t>
            </a:r>
          </a:p>
          <a:p>
            <a:r>
              <a:rPr lang="en-US" sz="2400" dirty="0">
                <a:solidFill>
                  <a:srgbClr val="66FF33"/>
                </a:solidFill>
              </a:rPr>
              <a:t>Student access to and completion of advanced coursework: 5%</a:t>
            </a:r>
          </a:p>
          <a:p>
            <a:r>
              <a:rPr lang="en-US" sz="2400" dirty="0" smtClean="0">
                <a:solidFill>
                  <a:srgbClr val="66FF33"/>
                </a:solidFill>
              </a:rPr>
              <a:t>Student mindset: 11%</a:t>
            </a:r>
          </a:p>
          <a:p>
            <a:r>
              <a:rPr lang="en-US" sz="2400" dirty="0" smtClean="0">
                <a:solidFill>
                  <a:srgbClr val="66FF33"/>
                </a:solidFill>
              </a:rPr>
              <a:t>Educator engagement: 8%</a:t>
            </a:r>
          </a:p>
          <a:p>
            <a:r>
              <a:rPr lang="en-US" sz="2400" dirty="0" smtClean="0">
                <a:solidFill>
                  <a:srgbClr val="66FF33"/>
                </a:solidFill>
              </a:rPr>
              <a:t>School climate and safety: 6%</a:t>
            </a:r>
          </a:p>
          <a:p>
            <a:r>
              <a:rPr lang="en-US" sz="2400" dirty="0" smtClean="0">
                <a:solidFill>
                  <a:srgbClr val="66FF33"/>
                </a:solidFill>
              </a:rPr>
              <a:t>Other: 13%</a:t>
            </a:r>
          </a:p>
          <a:p>
            <a:pPr marL="0" indent="0">
              <a:buNone/>
            </a:pPr>
            <a:r>
              <a:rPr lang="en-US" sz="2400" dirty="0" smtClean="0">
                <a:solidFill>
                  <a:srgbClr val="66FF33"/>
                </a:solidFill>
              </a:rPr>
              <a:t>(Source: Ed Week survey)</a:t>
            </a:r>
          </a:p>
        </p:txBody>
      </p:sp>
    </p:spTree>
    <p:extLst>
      <p:ext uri="{BB962C8B-B14F-4D97-AF65-F5344CB8AC3E}">
        <p14:creationId xmlns:p14="http://schemas.microsoft.com/office/powerpoint/2010/main" val="2299336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018"/>
            <a:ext cx="9980613" cy="1101327"/>
          </a:xfrm>
        </p:spPr>
        <p:txBody>
          <a:bodyPr anchor="t">
            <a:normAutofit fontScale="90000"/>
          </a:bodyPr>
          <a:lstStyle/>
          <a:p>
            <a:r>
              <a:rPr lang="en-US" dirty="0" smtClean="0"/>
              <a:t>Enhanced Assessment Systems: </a:t>
            </a:r>
            <a:br>
              <a:rPr lang="en-US" dirty="0" smtClean="0"/>
            </a:br>
            <a:r>
              <a:rPr lang="en-US" dirty="0" smtClean="0"/>
              <a:t>Implications and Questions for SWD’s</a:t>
            </a:r>
            <a:endParaRPr lang="en-US" dirty="0"/>
          </a:p>
        </p:txBody>
      </p:sp>
      <p:sp>
        <p:nvSpPr>
          <p:cNvPr id="3" name="Content Placeholder 2"/>
          <p:cNvSpPr>
            <a:spLocks noGrp="1"/>
          </p:cNvSpPr>
          <p:nvPr>
            <p:ph idx="1"/>
          </p:nvPr>
        </p:nvSpPr>
        <p:spPr>
          <a:xfrm>
            <a:off x="348343" y="1181430"/>
            <a:ext cx="11495314" cy="5109028"/>
          </a:xfrm>
        </p:spPr>
        <p:txBody>
          <a:bodyPr anchor="t">
            <a:noAutofit/>
          </a:bodyPr>
          <a:lstStyle/>
          <a:p>
            <a:r>
              <a:rPr lang="en-US" sz="2400" b="1" dirty="0">
                <a:solidFill>
                  <a:srgbClr val="66FF33"/>
                </a:solidFill>
              </a:rPr>
              <a:t>What is the culture in </a:t>
            </a:r>
            <a:r>
              <a:rPr lang="en-US" sz="2400" b="1" dirty="0" smtClean="0">
                <a:solidFill>
                  <a:srgbClr val="66FF33"/>
                </a:solidFill>
              </a:rPr>
              <a:t>the CDE </a:t>
            </a:r>
            <a:r>
              <a:rPr lang="en-US" sz="2400" b="1" dirty="0">
                <a:solidFill>
                  <a:srgbClr val="66FF33"/>
                </a:solidFill>
              </a:rPr>
              <a:t>and across LEAs regarding beliefs about SWD and their participation in state assessments</a:t>
            </a:r>
            <a:r>
              <a:rPr lang="en-US" sz="2400" b="1" dirty="0" smtClean="0">
                <a:solidFill>
                  <a:srgbClr val="66FF33"/>
                </a:solidFill>
              </a:rPr>
              <a:t>? To what degree is there pressure for SWDs to participate in alternate assessments?</a:t>
            </a:r>
          </a:p>
          <a:p>
            <a:endParaRPr lang="en-US" sz="2400" b="1" dirty="0" smtClean="0">
              <a:solidFill>
                <a:srgbClr val="66FF33"/>
              </a:solidFill>
            </a:endParaRPr>
          </a:p>
          <a:p>
            <a:r>
              <a:rPr lang="en-US" sz="2400" b="1" dirty="0" smtClean="0">
                <a:solidFill>
                  <a:srgbClr val="66FF33"/>
                </a:solidFill>
              </a:rPr>
              <a:t>Given requirements for disaggregation, how will “N-sizes” be determined to ensure that results for SWD are communicated and are useful in improving achievement and outcomes for SWD?</a:t>
            </a:r>
          </a:p>
          <a:p>
            <a:pPr marL="0" indent="0">
              <a:buNone/>
            </a:pPr>
            <a:endParaRPr lang="en-US" sz="2400" b="1" dirty="0" smtClean="0">
              <a:solidFill>
                <a:srgbClr val="66FF33"/>
              </a:solidFill>
            </a:endParaRPr>
          </a:p>
          <a:p>
            <a:r>
              <a:rPr lang="en-US" sz="2400" b="1" dirty="0" smtClean="0">
                <a:solidFill>
                  <a:srgbClr val="66FF33"/>
                </a:solidFill>
              </a:rPr>
              <a:t>Given requirements for UDL in assessment, to what degree are the principles of UDL evident in local practice? </a:t>
            </a:r>
            <a:r>
              <a:rPr lang="en-US" dirty="0" smtClean="0">
                <a:solidFill>
                  <a:schemeClr val="tx2">
                    <a:lumMod val="75000"/>
                  </a:schemeClr>
                </a:solidFill>
              </a:rPr>
              <a:t>(adapted from CCSSO document)</a:t>
            </a:r>
            <a:endParaRPr lang="en-US" sz="2300" dirty="0" smtClean="0">
              <a:solidFill>
                <a:schemeClr val="tx2">
                  <a:lumMod val="75000"/>
                </a:schemeClr>
              </a:solidFill>
            </a:endParaRPr>
          </a:p>
        </p:txBody>
      </p:sp>
    </p:spTree>
    <p:extLst>
      <p:ext uri="{BB962C8B-B14F-4D97-AF65-F5344CB8AC3E}">
        <p14:creationId xmlns:p14="http://schemas.microsoft.com/office/powerpoint/2010/main" val="553430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166256"/>
            <a:ext cx="11596914" cy="1507067"/>
          </a:xfrm>
        </p:spPr>
        <p:txBody>
          <a:bodyPr>
            <a:normAutofit/>
          </a:bodyPr>
          <a:lstStyle/>
          <a:p>
            <a:r>
              <a:rPr lang="en-US" sz="3200" dirty="0"/>
              <a:t>Enhanced Assessment Systems: </a:t>
            </a:r>
            <a:r>
              <a:rPr lang="en-US" sz="3200" dirty="0" smtClean="0"/>
              <a:t/>
            </a:r>
            <a:br>
              <a:rPr lang="en-US" sz="3200" dirty="0" smtClean="0"/>
            </a:br>
            <a:r>
              <a:rPr lang="en-US" sz="3200" dirty="0" smtClean="0"/>
              <a:t>Implications </a:t>
            </a:r>
            <a:r>
              <a:rPr lang="en-US" sz="3200" dirty="0"/>
              <a:t>and Questions for </a:t>
            </a:r>
            <a:r>
              <a:rPr lang="en-US" sz="3200" dirty="0" smtClean="0"/>
              <a:t>SWD’s (cont’d)</a:t>
            </a:r>
            <a:endParaRPr lang="en-US" sz="3200" dirty="0"/>
          </a:p>
        </p:txBody>
      </p:sp>
      <p:sp>
        <p:nvSpPr>
          <p:cNvPr id="3" name="Content Placeholder 2"/>
          <p:cNvSpPr>
            <a:spLocks noGrp="1"/>
          </p:cNvSpPr>
          <p:nvPr>
            <p:ph idx="1"/>
          </p:nvPr>
        </p:nvSpPr>
        <p:spPr>
          <a:xfrm>
            <a:off x="770419" y="1673323"/>
            <a:ext cx="10628413" cy="4739847"/>
          </a:xfrm>
        </p:spPr>
        <p:txBody>
          <a:bodyPr anchor="t">
            <a:normAutofit lnSpcReduction="10000"/>
          </a:bodyPr>
          <a:lstStyle/>
          <a:p>
            <a:r>
              <a:rPr lang="en-US" sz="2400" dirty="0" smtClean="0">
                <a:solidFill>
                  <a:srgbClr val="66FF33"/>
                </a:solidFill>
              </a:rPr>
              <a:t>Given ESSA’s allowance of alternate assessment for students with “the most significant cognitive disabilities (with a 1% cap),” how will your state identify these students and coordinate the 1% cap?</a:t>
            </a:r>
          </a:p>
          <a:p>
            <a:pPr marL="0" indent="0">
              <a:buNone/>
            </a:pPr>
            <a:endParaRPr lang="en-US" sz="2400" dirty="0" smtClean="0">
              <a:solidFill>
                <a:srgbClr val="66FF33"/>
              </a:solidFill>
            </a:endParaRPr>
          </a:p>
          <a:p>
            <a:r>
              <a:rPr lang="en-US" sz="2400" dirty="0" smtClean="0">
                <a:solidFill>
                  <a:srgbClr val="66FF33"/>
                </a:solidFill>
              </a:rPr>
              <a:t>What professional learning is needed to address capacity around administration of alternate assessments? </a:t>
            </a:r>
          </a:p>
          <a:p>
            <a:pPr marL="0" indent="0">
              <a:buNone/>
            </a:pPr>
            <a:endParaRPr lang="en-US" sz="2400" dirty="0" smtClean="0">
              <a:solidFill>
                <a:srgbClr val="66FF33"/>
              </a:solidFill>
            </a:endParaRPr>
          </a:p>
          <a:p>
            <a:r>
              <a:rPr lang="en-US" sz="2400" dirty="0" smtClean="0">
                <a:solidFill>
                  <a:srgbClr val="66FF33"/>
                </a:solidFill>
              </a:rPr>
              <a:t>What general strategies will be used to support schools in ensuring that Students with Disabilities make progress toward interim (every 2 – 4 years) and long-term goals (every 6 years)? </a:t>
            </a:r>
          </a:p>
          <a:p>
            <a:pPr marL="0" indent="0">
              <a:buNone/>
            </a:pPr>
            <a:r>
              <a:rPr lang="en-US" dirty="0" smtClean="0">
                <a:solidFill>
                  <a:schemeClr val="tx2">
                    <a:lumMod val="75000"/>
                  </a:schemeClr>
                </a:solidFill>
              </a:rPr>
              <a:t>(adapted from CCSSO)</a:t>
            </a:r>
            <a:endParaRPr lang="en-US" sz="2400" dirty="0">
              <a:solidFill>
                <a:schemeClr val="tx2">
                  <a:lumMod val="75000"/>
                </a:schemeClr>
              </a:solidFill>
            </a:endParaRPr>
          </a:p>
        </p:txBody>
      </p:sp>
    </p:spTree>
    <p:extLst>
      <p:ext uri="{BB962C8B-B14F-4D97-AF65-F5344CB8AC3E}">
        <p14:creationId xmlns:p14="http://schemas.microsoft.com/office/powerpoint/2010/main" val="4174235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730" y="694650"/>
            <a:ext cx="8534400" cy="1507067"/>
          </a:xfrm>
        </p:spPr>
        <p:txBody>
          <a:bodyPr/>
          <a:lstStyle/>
          <a:p>
            <a:pPr algn="ctr"/>
            <a:r>
              <a:rPr lang="en-US" dirty="0" smtClean="0"/>
              <a:t>Quiz!</a:t>
            </a:r>
            <a:endParaRPr lang="en-US" dirty="0"/>
          </a:p>
        </p:txBody>
      </p:sp>
      <p:sp>
        <p:nvSpPr>
          <p:cNvPr id="3" name="Content Placeholder 2"/>
          <p:cNvSpPr>
            <a:spLocks noGrp="1"/>
          </p:cNvSpPr>
          <p:nvPr>
            <p:ph idx="1"/>
          </p:nvPr>
        </p:nvSpPr>
        <p:spPr>
          <a:xfrm>
            <a:off x="777730" y="2017487"/>
            <a:ext cx="8534400" cy="4093028"/>
          </a:xfrm>
        </p:spPr>
        <p:txBody>
          <a:bodyPr>
            <a:normAutofit/>
          </a:bodyPr>
          <a:lstStyle/>
          <a:p>
            <a:pPr marL="0" indent="0">
              <a:buNone/>
            </a:pPr>
            <a:r>
              <a:rPr lang="en-US" sz="2400" i="1" dirty="0" smtClean="0">
                <a:solidFill>
                  <a:srgbClr val="66FF33"/>
                </a:solidFill>
              </a:rPr>
              <a:t>“The ___________________ was designed to stimulate innovation, to strengthen the states, to link research with the schools and to make the problems of the poor the nation’s number one priority.”   </a:t>
            </a:r>
          </a:p>
          <a:p>
            <a:pPr marL="0" indent="0">
              <a:buNone/>
            </a:pPr>
            <a:r>
              <a:rPr lang="en-US" dirty="0" smtClean="0">
                <a:solidFill>
                  <a:srgbClr val="66FF33"/>
                </a:solidFill>
              </a:rPr>
              <a:t>Jerome T. Murphy</a:t>
            </a:r>
          </a:p>
          <a:p>
            <a:pPr marL="0" indent="0">
              <a:buNone/>
            </a:pPr>
            <a:endParaRPr lang="en-US" dirty="0">
              <a:solidFill>
                <a:srgbClr val="66FF33"/>
              </a:solidFill>
            </a:endParaRPr>
          </a:p>
          <a:p>
            <a:pPr marL="457200" indent="-457200">
              <a:buAutoNum type="alphaLcPeriod"/>
            </a:pPr>
            <a:r>
              <a:rPr lang="en-US" dirty="0" smtClean="0">
                <a:solidFill>
                  <a:srgbClr val="66FF33"/>
                </a:solidFill>
              </a:rPr>
              <a:t>Elementary and Secondary Education Act, 1965</a:t>
            </a:r>
          </a:p>
          <a:p>
            <a:pPr marL="457200" indent="-457200">
              <a:buAutoNum type="alphaLcPeriod"/>
            </a:pPr>
            <a:r>
              <a:rPr lang="en-US" dirty="0" smtClean="0">
                <a:solidFill>
                  <a:srgbClr val="66FF33"/>
                </a:solidFill>
              </a:rPr>
              <a:t>No Child Left Behind Act, 2001</a:t>
            </a:r>
          </a:p>
          <a:p>
            <a:pPr marL="457200" indent="-457200">
              <a:buAutoNum type="alphaLcPeriod"/>
            </a:pPr>
            <a:r>
              <a:rPr lang="en-US" dirty="0" smtClean="0">
                <a:solidFill>
                  <a:srgbClr val="66FF33"/>
                </a:solidFill>
              </a:rPr>
              <a:t>Every Student Succeeds Act, 2015</a:t>
            </a:r>
            <a:endParaRPr lang="en-US" dirty="0">
              <a:solidFill>
                <a:srgbClr val="66FF33"/>
              </a:solidFill>
            </a:endParaRPr>
          </a:p>
        </p:txBody>
      </p:sp>
    </p:spTree>
    <p:extLst>
      <p:ext uri="{BB962C8B-B14F-4D97-AF65-F5344CB8AC3E}">
        <p14:creationId xmlns:p14="http://schemas.microsoft.com/office/powerpoint/2010/main" val="25254460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466871"/>
            <a:ext cx="8534400" cy="1507067"/>
          </a:xfrm>
        </p:spPr>
        <p:txBody>
          <a:bodyPr anchor="t">
            <a:normAutofit fontScale="90000"/>
          </a:bodyPr>
          <a:lstStyle/>
          <a:p>
            <a:r>
              <a:rPr lang="en-US" dirty="0" smtClean="0"/>
              <a:t>Thoughts…how will States and local districts maintain rigor and innovation?</a:t>
            </a:r>
            <a:endParaRPr lang="en-US" dirty="0"/>
          </a:p>
        </p:txBody>
      </p:sp>
      <p:sp>
        <p:nvSpPr>
          <p:cNvPr id="3" name="Content Placeholder 2"/>
          <p:cNvSpPr>
            <a:spLocks noGrp="1"/>
          </p:cNvSpPr>
          <p:nvPr>
            <p:ph idx="1"/>
          </p:nvPr>
        </p:nvSpPr>
        <p:spPr>
          <a:xfrm>
            <a:off x="261842" y="1767695"/>
            <a:ext cx="11352430" cy="5090305"/>
          </a:xfrm>
        </p:spPr>
        <p:txBody>
          <a:bodyPr anchor="t">
            <a:normAutofit/>
          </a:bodyPr>
          <a:lstStyle/>
          <a:p>
            <a:pPr marL="457200" lvl="1" indent="0">
              <a:buNone/>
            </a:pPr>
            <a:r>
              <a:rPr lang="en-US" sz="2400" dirty="0" smtClean="0">
                <a:solidFill>
                  <a:srgbClr val="66FF33"/>
                </a:solidFill>
              </a:rPr>
              <a:t>Increased federal intervention under No Child Left Behind was prompted by a lengthy record of states not taking full responsibility for educating all of their students. States must now take advantage of a new opportunity to show that local control doesn’t mean a lowering of the bar for success, but rather more rigor and more innovation with locally designed solutions that support every student.</a:t>
            </a:r>
          </a:p>
          <a:p>
            <a:pPr marL="987552" lvl="2" indent="0">
              <a:buNone/>
            </a:pPr>
            <a:endParaRPr lang="en-US" sz="2000" dirty="0" smtClean="0">
              <a:solidFill>
                <a:srgbClr val="66FF33"/>
              </a:solidFill>
            </a:endParaRPr>
          </a:p>
          <a:p>
            <a:pPr marL="987552" lvl="2" indent="0">
              <a:buNone/>
            </a:pPr>
            <a:r>
              <a:rPr lang="en-US" sz="2000" dirty="0" smtClean="0">
                <a:solidFill>
                  <a:srgbClr val="66FF33"/>
                </a:solidFill>
              </a:rPr>
              <a:t>Jack </a:t>
            </a:r>
            <a:r>
              <a:rPr lang="en-US" sz="2000" dirty="0" err="1" smtClean="0">
                <a:solidFill>
                  <a:srgbClr val="66FF33"/>
                </a:solidFill>
              </a:rPr>
              <a:t>Markell</a:t>
            </a:r>
            <a:r>
              <a:rPr lang="en-US" sz="2000" dirty="0" smtClean="0">
                <a:solidFill>
                  <a:srgbClr val="66FF33"/>
                </a:solidFill>
              </a:rPr>
              <a:t>, Democrat, Governor of Delaware 2009 – 2017, former chair of National Governors Association</a:t>
            </a:r>
            <a:endParaRPr lang="en-US" sz="2000" dirty="0">
              <a:solidFill>
                <a:srgbClr val="66FF33"/>
              </a:solidFill>
            </a:endParaRPr>
          </a:p>
          <a:p>
            <a:endParaRPr lang="en-US" sz="2800" dirty="0">
              <a:solidFill>
                <a:srgbClr val="66FF33"/>
              </a:solidFill>
            </a:endParaRPr>
          </a:p>
        </p:txBody>
      </p:sp>
    </p:spTree>
    <p:extLst>
      <p:ext uri="{BB962C8B-B14F-4D97-AF65-F5344CB8AC3E}">
        <p14:creationId xmlns:p14="http://schemas.microsoft.com/office/powerpoint/2010/main" val="117917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183" y="495903"/>
            <a:ext cx="8256588" cy="1507067"/>
          </a:xfrm>
        </p:spPr>
        <p:txBody>
          <a:bodyPr/>
          <a:lstStyle/>
          <a:p>
            <a:r>
              <a:rPr lang="en-US" dirty="0" smtClean="0"/>
              <a:t>5. New Requirements Around Teacher Quality and Evaluation</a:t>
            </a:r>
            <a:endParaRPr lang="en-US" dirty="0"/>
          </a:p>
        </p:txBody>
      </p:sp>
      <p:sp>
        <p:nvSpPr>
          <p:cNvPr id="3" name="Content Placeholder 2"/>
          <p:cNvSpPr>
            <a:spLocks noGrp="1"/>
          </p:cNvSpPr>
          <p:nvPr>
            <p:ph idx="1"/>
          </p:nvPr>
        </p:nvSpPr>
        <p:spPr>
          <a:xfrm>
            <a:off x="655183" y="2002970"/>
            <a:ext cx="11086874" cy="4470401"/>
          </a:xfrm>
        </p:spPr>
        <p:txBody>
          <a:bodyPr anchor="t">
            <a:normAutofit/>
          </a:bodyPr>
          <a:lstStyle/>
          <a:p>
            <a:r>
              <a:rPr lang="en-US" sz="2400" dirty="0" smtClean="0">
                <a:solidFill>
                  <a:srgbClr val="66FF33"/>
                </a:solidFill>
              </a:rPr>
              <a:t>Opportunity: No more HQT, federal government cannot require states to base teacher evaluation on test scores = Potential to develop teacher talent and evaluate effectiveness in a manner consistent with state context and priorities</a:t>
            </a:r>
          </a:p>
          <a:p>
            <a:pPr marL="0" indent="0">
              <a:buNone/>
            </a:pPr>
            <a:endParaRPr lang="en-US" sz="2400" dirty="0" smtClean="0">
              <a:solidFill>
                <a:srgbClr val="66FF33"/>
              </a:solidFill>
            </a:endParaRPr>
          </a:p>
          <a:p>
            <a:r>
              <a:rPr lang="en-US" sz="2400" dirty="0" smtClean="0">
                <a:solidFill>
                  <a:srgbClr val="66FF33"/>
                </a:solidFill>
              </a:rPr>
              <a:t>Challenge: Developing systems that are consistent and effective</a:t>
            </a:r>
          </a:p>
          <a:p>
            <a:pPr marL="0" indent="0">
              <a:buNone/>
            </a:pPr>
            <a:endParaRPr lang="en-US" sz="2400" dirty="0" smtClean="0">
              <a:solidFill>
                <a:srgbClr val="66FF33"/>
              </a:solidFill>
            </a:endParaRPr>
          </a:p>
          <a:p>
            <a:r>
              <a:rPr lang="en-US" sz="2400" dirty="0" smtClean="0">
                <a:solidFill>
                  <a:srgbClr val="66FF33"/>
                </a:solidFill>
              </a:rPr>
              <a:t>Challenge: Defining “ineffectiveness” and “inexperienced”</a:t>
            </a:r>
          </a:p>
          <a:p>
            <a:endParaRPr lang="en-US" sz="2400" dirty="0">
              <a:solidFill>
                <a:srgbClr val="66FF33"/>
              </a:solidFill>
            </a:endParaRPr>
          </a:p>
        </p:txBody>
      </p:sp>
    </p:spTree>
    <p:extLst>
      <p:ext uri="{BB962C8B-B14F-4D97-AF65-F5344CB8AC3E}">
        <p14:creationId xmlns:p14="http://schemas.microsoft.com/office/powerpoint/2010/main" val="34104981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39447"/>
            <a:ext cx="12351656" cy="1507067"/>
          </a:xfrm>
        </p:spPr>
        <p:txBody>
          <a:bodyPr>
            <a:normAutofit/>
          </a:bodyPr>
          <a:lstStyle/>
          <a:p>
            <a:r>
              <a:rPr lang="en-US" sz="3500" dirty="0" smtClean="0"/>
              <a:t>Teacher Evaluation Systems Under Consideration</a:t>
            </a:r>
            <a:endParaRPr lang="en-US" sz="3500" dirty="0"/>
          </a:p>
        </p:txBody>
      </p:sp>
      <p:sp>
        <p:nvSpPr>
          <p:cNvPr id="3" name="Content Placeholder 2"/>
          <p:cNvSpPr>
            <a:spLocks noGrp="1"/>
          </p:cNvSpPr>
          <p:nvPr>
            <p:ph idx="1"/>
          </p:nvPr>
        </p:nvSpPr>
        <p:spPr>
          <a:xfrm>
            <a:off x="684212" y="1614714"/>
            <a:ext cx="9301452" cy="3615267"/>
          </a:xfrm>
        </p:spPr>
        <p:txBody>
          <a:bodyPr>
            <a:normAutofit/>
          </a:bodyPr>
          <a:lstStyle/>
          <a:p>
            <a:r>
              <a:rPr lang="en-US" sz="2800" dirty="0" smtClean="0">
                <a:solidFill>
                  <a:srgbClr val="66FF33"/>
                </a:solidFill>
              </a:rPr>
              <a:t>Student learning objectives</a:t>
            </a:r>
          </a:p>
          <a:p>
            <a:r>
              <a:rPr lang="en-US" sz="2800" dirty="0" smtClean="0">
                <a:solidFill>
                  <a:srgbClr val="66FF33"/>
                </a:solidFill>
              </a:rPr>
              <a:t>Student surveys</a:t>
            </a:r>
          </a:p>
          <a:p>
            <a:r>
              <a:rPr lang="en-US" sz="2800" dirty="0" smtClean="0">
                <a:solidFill>
                  <a:srgbClr val="66FF33"/>
                </a:solidFill>
              </a:rPr>
              <a:t>Self-reflection</a:t>
            </a:r>
          </a:p>
          <a:p>
            <a:r>
              <a:rPr lang="en-US" sz="2800" dirty="0" smtClean="0">
                <a:solidFill>
                  <a:srgbClr val="66FF33"/>
                </a:solidFill>
              </a:rPr>
              <a:t>Continued use of student test scores, but with less weighting</a:t>
            </a:r>
          </a:p>
          <a:p>
            <a:r>
              <a:rPr lang="en-US" sz="2800" dirty="0" smtClean="0">
                <a:solidFill>
                  <a:srgbClr val="66FF33"/>
                </a:solidFill>
              </a:rPr>
              <a:t>No changes from approaches used in waivers</a:t>
            </a:r>
            <a:endParaRPr lang="en-US" sz="2800" dirty="0">
              <a:solidFill>
                <a:srgbClr val="66FF33"/>
              </a:solidFill>
            </a:endParaRPr>
          </a:p>
        </p:txBody>
      </p:sp>
    </p:spTree>
    <p:extLst>
      <p:ext uri="{BB962C8B-B14F-4D97-AF65-F5344CB8AC3E}">
        <p14:creationId xmlns:p14="http://schemas.microsoft.com/office/powerpoint/2010/main" val="12148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18533"/>
            <a:ext cx="8534400" cy="1507067"/>
          </a:xfrm>
        </p:spPr>
        <p:txBody>
          <a:bodyPr/>
          <a:lstStyle/>
          <a:p>
            <a:r>
              <a:rPr lang="en-US" dirty="0"/>
              <a:t>6</a:t>
            </a:r>
            <a:r>
              <a:rPr lang="en-US" dirty="0" smtClean="0"/>
              <a:t>. Workforce Development</a:t>
            </a:r>
            <a:endParaRPr lang="en-US" dirty="0"/>
          </a:p>
        </p:txBody>
      </p:sp>
      <p:sp>
        <p:nvSpPr>
          <p:cNvPr id="3" name="Content Placeholder 2"/>
          <p:cNvSpPr>
            <a:spLocks noGrp="1"/>
          </p:cNvSpPr>
          <p:nvPr>
            <p:ph idx="1"/>
          </p:nvPr>
        </p:nvSpPr>
        <p:spPr>
          <a:xfrm>
            <a:off x="481015" y="1320801"/>
            <a:ext cx="10927217" cy="5138057"/>
          </a:xfrm>
        </p:spPr>
        <p:txBody>
          <a:bodyPr anchor="t">
            <a:noAutofit/>
          </a:bodyPr>
          <a:lstStyle/>
          <a:p>
            <a:r>
              <a:rPr lang="en-US" sz="2400" dirty="0" smtClean="0">
                <a:solidFill>
                  <a:srgbClr val="66FF33"/>
                </a:solidFill>
              </a:rPr>
              <a:t>Opportunity: States have more leeway in use of Title II funds for teacher and leadership development; may be seen as helpful in addressing shortages </a:t>
            </a:r>
          </a:p>
          <a:p>
            <a:r>
              <a:rPr lang="en-US" sz="2400" dirty="0" smtClean="0">
                <a:solidFill>
                  <a:srgbClr val="66FF33"/>
                </a:solidFill>
              </a:rPr>
              <a:t>Challenge: New opportunities under Title II</a:t>
            </a:r>
            <a:r>
              <a:rPr lang="en-US" sz="2400" dirty="0">
                <a:solidFill>
                  <a:srgbClr val="66FF33"/>
                </a:solidFill>
              </a:rPr>
              <a:t> </a:t>
            </a:r>
            <a:r>
              <a:rPr lang="en-US" sz="2400" dirty="0" smtClean="0">
                <a:solidFill>
                  <a:srgbClr val="66FF33"/>
                </a:solidFill>
              </a:rPr>
              <a:t>raise concerns about quality of market-based and alternative routes to licensure  </a:t>
            </a:r>
          </a:p>
          <a:p>
            <a:pPr lvl="1"/>
            <a:r>
              <a:rPr lang="en-US" sz="2000" dirty="0" smtClean="0">
                <a:solidFill>
                  <a:srgbClr val="66FF33"/>
                </a:solidFill>
              </a:rPr>
              <a:t>Teacher and Leader Academies allowed, may be independent of higher education</a:t>
            </a:r>
          </a:p>
          <a:p>
            <a:pPr lvl="1"/>
            <a:r>
              <a:rPr lang="en-US" sz="2000" dirty="0" smtClean="0">
                <a:solidFill>
                  <a:srgbClr val="66FF33"/>
                </a:solidFill>
              </a:rPr>
              <a:t>Year-long residencies with mentors as a route to licensure</a:t>
            </a:r>
          </a:p>
          <a:p>
            <a:r>
              <a:rPr lang="en-US" sz="2400" dirty="0" smtClean="0">
                <a:solidFill>
                  <a:srgbClr val="66FF33"/>
                </a:solidFill>
              </a:rPr>
              <a:t>Challenge: New calculations for Title II grants, weighted for poverty. Some states (CA, FL, GA, NC, TN, TX) could </a:t>
            </a:r>
            <a:r>
              <a:rPr lang="en-US" sz="2400" dirty="0">
                <a:solidFill>
                  <a:srgbClr val="66FF33"/>
                </a:solidFill>
              </a:rPr>
              <a:t>receive 10 million more annually</a:t>
            </a:r>
            <a:r>
              <a:rPr lang="en-US" sz="2400" dirty="0" smtClean="0">
                <a:solidFill>
                  <a:srgbClr val="66FF33"/>
                </a:solidFill>
              </a:rPr>
              <a:t>; Others (IL, MA, MI, NY, PA and </a:t>
            </a:r>
            <a:r>
              <a:rPr lang="en-US" sz="2400" dirty="0">
                <a:solidFill>
                  <a:srgbClr val="66FF33"/>
                </a:solidFill>
              </a:rPr>
              <a:t>Puerto </a:t>
            </a:r>
            <a:r>
              <a:rPr lang="en-US" sz="2400" dirty="0" smtClean="0">
                <a:solidFill>
                  <a:srgbClr val="66FF33"/>
                </a:solidFill>
              </a:rPr>
              <a:t>Rico) </a:t>
            </a:r>
            <a:r>
              <a:rPr lang="en-US" sz="2400" dirty="0">
                <a:solidFill>
                  <a:srgbClr val="66FF33"/>
                </a:solidFill>
              </a:rPr>
              <a:t>could receive $10 million less than in FY16</a:t>
            </a:r>
          </a:p>
          <a:p>
            <a:endParaRPr lang="en-US" sz="2400" dirty="0" smtClean="0">
              <a:solidFill>
                <a:srgbClr val="66FF33"/>
              </a:solidFill>
            </a:endParaRPr>
          </a:p>
          <a:p>
            <a:pPr lvl="1"/>
            <a:endParaRPr lang="en-US" sz="2000" dirty="0">
              <a:solidFill>
                <a:srgbClr val="66FF33"/>
              </a:solidFill>
            </a:endParaRPr>
          </a:p>
          <a:p>
            <a:pPr lvl="1"/>
            <a:endParaRPr lang="en-US" sz="2000" dirty="0">
              <a:solidFill>
                <a:srgbClr val="66FF33"/>
              </a:solidFill>
            </a:endParaRPr>
          </a:p>
        </p:txBody>
      </p:sp>
    </p:spTree>
    <p:extLst>
      <p:ext uri="{BB962C8B-B14F-4D97-AF65-F5344CB8AC3E}">
        <p14:creationId xmlns:p14="http://schemas.microsoft.com/office/powerpoint/2010/main" val="903701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71" y="336249"/>
            <a:ext cx="11176000" cy="1507067"/>
          </a:xfrm>
        </p:spPr>
        <p:txBody>
          <a:bodyPr>
            <a:normAutofit/>
          </a:bodyPr>
          <a:lstStyle/>
          <a:p>
            <a:r>
              <a:rPr lang="en-US" dirty="0" smtClean="0"/>
              <a:t>Workforce Development: </a:t>
            </a:r>
            <a:br>
              <a:rPr lang="en-US" dirty="0" smtClean="0"/>
            </a:br>
            <a:r>
              <a:rPr lang="en-US" dirty="0" smtClean="0"/>
              <a:t>Implications and Questions Related to SWDs</a:t>
            </a:r>
            <a:endParaRPr lang="en-US" dirty="0"/>
          </a:p>
        </p:txBody>
      </p:sp>
      <p:sp>
        <p:nvSpPr>
          <p:cNvPr id="3" name="Content Placeholder 2"/>
          <p:cNvSpPr>
            <a:spLocks noGrp="1"/>
          </p:cNvSpPr>
          <p:nvPr>
            <p:ph idx="1"/>
          </p:nvPr>
        </p:nvSpPr>
        <p:spPr>
          <a:xfrm>
            <a:off x="580571" y="1756229"/>
            <a:ext cx="9289143" cy="4673600"/>
          </a:xfrm>
        </p:spPr>
        <p:txBody>
          <a:bodyPr anchor="t">
            <a:normAutofit/>
          </a:bodyPr>
          <a:lstStyle/>
          <a:p>
            <a:r>
              <a:rPr lang="en-US" sz="2400" dirty="0" smtClean="0">
                <a:solidFill>
                  <a:srgbClr val="66FF33"/>
                </a:solidFill>
              </a:rPr>
              <a:t>How will increased flexibility within Title II allow Colorado to attract, prepare, develop and retain teachers of students with disabilities?</a:t>
            </a:r>
          </a:p>
          <a:p>
            <a:r>
              <a:rPr lang="en-US" sz="2400" dirty="0" smtClean="0">
                <a:solidFill>
                  <a:srgbClr val="66FF33"/>
                </a:solidFill>
              </a:rPr>
              <a:t>How might additional flexibility within Title II be used to increase the capacity of school leaders to support the needs of students with disabilities? </a:t>
            </a:r>
          </a:p>
          <a:p>
            <a:r>
              <a:rPr lang="en-US" sz="2400" dirty="0" smtClean="0">
                <a:solidFill>
                  <a:srgbClr val="66FF33"/>
                </a:solidFill>
              </a:rPr>
              <a:t>How will the CDE support LEAs in delivering high quality professional development for teachers, principals, and other school leaders to support students with disabilities? </a:t>
            </a:r>
          </a:p>
          <a:p>
            <a:pPr marL="0" indent="0">
              <a:buNone/>
            </a:pPr>
            <a:r>
              <a:rPr lang="en-US" dirty="0" smtClean="0">
                <a:solidFill>
                  <a:schemeClr val="tx2">
                    <a:lumMod val="75000"/>
                  </a:schemeClr>
                </a:solidFill>
              </a:rPr>
              <a:t>(adapted from CCSSO document)</a:t>
            </a:r>
            <a:endParaRPr lang="en-US" dirty="0">
              <a:solidFill>
                <a:schemeClr val="tx2">
                  <a:lumMod val="75000"/>
                </a:schemeClr>
              </a:solidFill>
            </a:endParaRPr>
          </a:p>
        </p:txBody>
      </p:sp>
    </p:spTree>
    <p:extLst>
      <p:ext uri="{BB962C8B-B14F-4D97-AF65-F5344CB8AC3E}">
        <p14:creationId xmlns:p14="http://schemas.microsoft.com/office/powerpoint/2010/main" val="18942781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812" y="684590"/>
            <a:ext cx="8534400" cy="1507067"/>
          </a:xfrm>
        </p:spPr>
        <p:txBody>
          <a:bodyPr/>
          <a:lstStyle/>
          <a:p>
            <a:r>
              <a:rPr lang="en-US" dirty="0" smtClean="0"/>
              <a:t>Other “Elephants in the Room”</a:t>
            </a:r>
            <a:endParaRPr lang="en-US" dirty="0"/>
          </a:p>
        </p:txBody>
      </p:sp>
      <p:sp>
        <p:nvSpPr>
          <p:cNvPr id="3" name="Content Placeholder 2"/>
          <p:cNvSpPr>
            <a:spLocks noGrp="1"/>
          </p:cNvSpPr>
          <p:nvPr>
            <p:ph idx="1"/>
          </p:nvPr>
        </p:nvSpPr>
        <p:spPr>
          <a:xfrm>
            <a:off x="5673437" y="2441039"/>
            <a:ext cx="6247574" cy="3615267"/>
          </a:xfrm>
        </p:spPr>
        <p:txBody>
          <a:bodyPr anchor="t">
            <a:normAutofit lnSpcReduction="10000"/>
          </a:bodyPr>
          <a:lstStyle/>
          <a:p>
            <a:r>
              <a:rPr lang="en-US" sz="2400" dirty="0" smtClean="0">
                <a:solidFill>
                  <a:srgbClr val="66FF33"/>
                </a:solidFill>
              </a:rPr>
              <a:t>Affordable Care Act and Potential Changes to Medicaid</a:t>
            </a:r>
          </a:p>
          <a:p>
            <a:pPr lvl="1"/>
            <a:r>
              <a:rPr lang="en-US" sz="2200" dirty="0" smtClean="0">
                <a:solidFill>
                  <a:srgbClr val="66FF33"/>
                </a:solidFill>
              </a:rPr>
              <a:t>Cuts of 800 Million?</a:t>
            </a:r>
          </a:p>
          <a:p>
            <a:r>
              <a:rPr lang="en-US" sz="2400" dirty="0" smtClean="0">
                <a:solidFill>
                  <a:srgbClr val="66FF33"/>
                </a:solidFill>
              </a:rPr>
              <a:t>Secretary’s Focus on Increased Choice and Privatization of Schools</a:t>
            </a:r>
          </a:p>
          <a:p>
            <a:pPr lvl="1"/>
            <a:r>
              <a:rPr lang="en-US" sz="2200" dirty="0" smtClean="0">
                <a:solidFill>
                  <a:srgbClr val="66FF33"/>
                </a:solidFill>
              </a:rPr>
              <a:t>Impacts on rural schools</a:t>
            </a:r>
          </a:p>
          <a:p>
            <a:r>
              <a:rPr lang="en-US" sz="2400" dirty="0" smtClean="0">
                <a:solidFill>
                  <a:srgbClr val="66FF33"/>
                </a:solidFill>
              </a:rPr>
              <a:t>The Federal Budget</a:t>
            </a:r>
          </a:p>
          <a:p>
            <a:pPr lvl="1"/>
            <a:r>
              <a:rPr lang="en-US" sz="2200" dirty="0" smtClean="0">
                <a:solidFill>
                  <a:srgbClr val="66FF33"/>
                </a:solidFill>
              </a:rPr>
              <a:t>Cuts of 13.5% (9,2 billion) to Ed.?</a:t>
            </a:r>
          </a:p>
        </p:txBody>
      </p:sp>
      <p:pic>
        <p:nvPicPr>
          <p:cNvPr id="11266" name="Picture 2" descr="Image result for eleph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18" y="2826689"/>
            <a:ext cx="4757985" cy="37647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55212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images for leader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256" y="883226"/>
            <a:ext cx="8642475" cy="53097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508517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71"/>
            <a:ext cx="12192000" cy="1656644"/>
          </a:xfrm>
        </p:spPr>
        <p:txBody>
          <a:bodyPr>
            <a:normAutofit fontScale="90000"/>
          </a:bodyPr>
          <a:lstStyle/>
          <a:p>
            <a:pPr algn="ctr"/>
            <a:r>
              <a:rPr lang="en-US" dirty="0" smtClean="0"/>
              <a:t>ESSA and You: </a:t>
            </a:r>
            <a:br>
              <a:rPr lang="en-US" dirty="0" smtClean="0"/>
            </a:br>
            <a:r>
              <a:rPr lang="en-US" dirty="0" smtClean="0"/>
              <a:t>Leaders as Policy Implementers, Actors &amp; Advocates </a:t>
            </a:r>
            <a:endParaRPr lang="en-US" dirty="0"/>
          </a:p>
        </p:txBody>
      </p:sp>
      <p:sp>
        <p:nvSpPr>
          <p:cNvPr id="3" name="Content Placeholder 2"/>
          <p:cNvSpPr>
            <a:spLocks noGrp="1"/>
          </p:cNvSpPr>
          <p:nvPr>
            <p:ph idx="1"/>
          </p:nvPr>
        </p:nvSpPr>
        <p:spPr>
          <a:xfrm>
            <a:off x="624113" y="1703815"/>
            <a:ext cx="10479315" cy="4755041"/>
          </a:xfrm>
        </p:spPr>
        <p:txBody>
          <a:bodyPr anchor="t">
            <a:normAutofit/>
          </a:bodyPr>
          <a:lstStyle/>
          <a:p>
            <a:r>
              <a:rPr lang="en-US" sz="2400" dirty="0" smtClean="0">
                <a:solidFill>
                  <a:srgbClr val="66FF33"/>
                </a:solidFill>
              </a:rPr>
              <a:t>What do we know about implementation from research on policy implementation, implementation science, and improvement science?</a:t>
            </a:r>
          </a:p>
          <a:p>
            <a:r>
              <a:rPr lang="en-US" sz="2400" dirty="0" smtClean="0">
                <a:solidFill>
                  <a:srgbClr val="66FF33"/>
                </a:solidFill>
              </a:rPr>
              <a:t>What’s your role in implementation and improvement?</a:t>
            </a:r>
          </a:p>
          <a:p>
            <a:r>
              <a:rPr lang="en-US" sz="2400" dirty="0" smtClean="0">
                <a:solidFill>
                  <a:srgbClr val="66FF33"/>
                </a:solidFill>
              </a:rPr>
              <a:t>What aspects of ESSA are of greatest interest and concern to you and the students, families, teachers and schools you serve?</a:t>
            </a:r>
          </a:p>
          <a:p>
            <a:r>
              <a:rPr lang="en-US" sz="2400" dirty="0" smtClean="0">
                <a:solidFill>
                  <a:srgbClr val="66FF33"/>
                </a:solidFill>
              </a:rPr>
              <a:t>What kinds of advocacy will you engage in?</a:t>
            </a:r>
            <a:endParaRPr lang="en-US" sz="2400" dirty="0">
              <a:solidFill>
                <a:srgbClr val="66FF33"/>
              </a:solidFill>
            </a:endParaRPr>
          </a:p>
        </p:txBody>
      </p:sp>
    </p:spTree>
    <p:extLst>
      <p:ext uri="{BB962C8B-B14F-4D97-AF65-F5344CB8AC3E}">
        <p14:creationId xmlns:p14="http://schemas.microsoft.com/office/powerpoint/2010/main" val="37338843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2020" y="546185"/>
            <a:ext cx="7965713" cy="369332"/>
          </a:xfrm>
          <a:prstGeom prst="rect">
            <a:avLst/>
          </a:prstGeom>
          <a:noFill/>
        </p:spPr>
        <p:txBody>
          <a:bodyPr wrap="square" rtlCol="0">
            <a:spAutoFit/>
          </a:bodyPr>
          <a:lstStyle/>
          <a:p>
            <a:pPr defTabSz="457200">
              <a:defRPr/>
            </a:pPr>
            <a:endParaRPr lang="en-US" dirty="0">
              <a:solidFill>
                <a:prstClr val="black"/>
              </a:solidFill>
              <a:latin typeface="Calibri"/>
            </a:endParaRPr>
          </a:p>
        </p:txBody>
      </p:sp>
      <p:graphicFrame>
        <p:nvGraphicFramePr>
          <p:cNvPr id="4" name="Diagram 3"/>
          <p:cNvGraphicFramePr/>
          <p:nvPr>
            <p:extLst/>
          </p:nvPr>
        </p:nvGraphicFramePr>
        <p:xfrm>
          <a:off x="2242020" y="546186"/>
          <a:ext cx="6901981" cy="4914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716536"/>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47173"/>
            <a:ext cx="12046857" cy="1507067"/>
          </a:xfrm>
        </p:spPr>
        <p:txBody>
          <a:bodyPr/>
          <a:lstStyle/>
          <a:p>
            <a:r>
              <a:rPr lang="en-US" dirty="0" smtClean="0"/>
              <a:t>ESSA as Policy Implementation: </a:t>
            </a:r>
            <a:br>
              <a:rPr lang="en-US" dirty="0" smtClean="0"/>
            </a:br>
            <a:r>
              <a:rPr lang="en-US" dirty="0" smtClean="0"/>
              <a:t>Research 1960 - 1990</a:t>
            </a:r>
            <a:endParaRPr lang="en-US" dirty="0"/>
          </a:p>
        </p:txBody>
      </p:sp>
      <p:sp>
        <p:nvSpPr>
          <p:cNvPr id="3" name="Content Placeholder 2"/>
          <p:cNvSpPr>
            <a:spLocks noGrp="1"/>
          </p:cNvSpPr>
          <p:nvPr>
            <p:ph idx="1"/>
          </p:nvPr>
        </p:nvSpPr>
        <p:spPr>
          <a:xfrm>
            <a:off x="145143" y="1378857"/>
            <a:ext cx="11887200" cy="5036457"/>
          </a:xfrm>
        </p:spPr>
        <p:txBody>
          <a:bodyPr>
            <a:noAutofit/>
          </a:bodyPr>
          <a:lstStyle/>
          <a:p>
            <a:r>
              <a:rPr lang="en-US" sz="2800" dirty="0" smtClean="0">
                <a:solidFill>
                  <a:srgbClr val="66FF33"/>
                </a:solidFill>
              </a:rPr>
              <a:t>Wave 1: Research focused on </a:t>
            </a:r>
            <a:r>
              <a:rPr lang="en-US" sz="2800" b="1" dirty="0" smtClean="0">
                <a:solidFill>
                  <a:srgbClr val="66FF33"/>
                </a:solidFill>
              </a:rPr>
              <a:t>what gets implemented</a:t>
            </a:r>
          </a:p>
          <a:p>
            <a:pPr lvl="1"/>
            <a:r>
              <a:rPr lang="en-US" sz="2400" dirty="0" smtClean="0">
                <a:solidFill>
                  <a:srgbClr val="66FF33"/>
                </a:solidFill>
              </a:rPr>
              <a:t>Early studies of ESEA identified </a:t>
            </a:r>
            <a:r>
              <a:rPr lang="en-US" sz="2400" b="1" dirty="0" smtClean="0">
                <a:solidFill>
                  <a:srgbClr val="66FF33"/>
                </a:solidFill>
              </a:rPr>
              <a:t>implementation failure</a:t>
            </a:r>
            <a:r>
              <a:rPr lang="en-US" sz="2400" dirty="0" smtClean="0">
                <a:solidFill>
                  <a:srgbClr val="66FF33"/>
                </a:solidFill>
              </a:rPr>
              <a:t>, attributed to a lack of capacity and will (</a:t>
            </a:r>
            <a:r>
              <a:rPr lang="en-US" sz="2400" dirty="0" err="1" smtClean="0">
                <a:solidFill>
                  <a:srgbClr val="66FF33"/>
                </a:solidFill>
              </a:rPr>
              <a:t>Odden</a:t>
            </a:r>
            <a:r>
              <a:rPr lang="en-US" sz="2400" dirty="0" smtClean="0">
                <a:solidFill>
                  <a:srgbClr val="66FF33"/>
                </a:solidFill>
              </a:rPr>
              <a:t>, 1991; Elmore &amp; McLaughlin, 1988)</a:t>
            </a:r>
          </a:p>
          <a:p>
            <a:r>
              <a:rPr lang="en-US" sz="2800" dirty="0" smtClean="0">
                <a:solidFill>
                  <a:srgbClr val="66FF33"/>
                </a:solidFill>
              </a:rPr>
              <a:t>Wave 2: Research attended to </a:t>
            </a:r>
            <a:r>
              <a:rPr lang="en-US" sz="2800" b="1" dirty="0" smtClean="0">
                <a:solidFill>
                  <a:srgbClr val="66FF33"/>
                </a:solidFill>
              </a:rPr>
              <a:t>what is implemented over time</a:t>
            </a:r>
          </a:p>
          <a:p>
            <a:pPr lvl="1"/>
            <a:r>
              <a:rPr lang="en-US" sz="2400" dirty="0" smtClean="0">
                <a:solidFill>
                  <a:srgbClr val="66FF33"/>
                </a:solidFill>
              </a:rPr>
              <a:t>Continued focus on fidelity of implementation, but more recognition of variations in implementation (</a:t>
            </a:r>
            <a:r>
              <a:rPr lang="en-US" sz="2400" dirty="0" err="1" smtClean="0">
                <a:solidFill>
                  <a:srgbClr val="66FF33"/>
                </a:solidFill>
              </a:rPr>
              <a:t>Kirst</a:t>
            </a:r>
            <a:r>
              <a:rPr lang="en-US" sz="2400" dirty="0" smtClean="0">
                <a:solidFill>
                  <a:srgbClr val="66FF33"/>
                </a:solidFill>
              </a:rPr>
              <a:t> &amp; Jung, 1980)</a:t>
            </a:r>
          </a:p>
          <a:p>
            <a:pPr lvl="1"/>
            <a:r>
              <a:rPr lang="en-US" sz="2400" dirty="0" smtClean="0">
                <a:solidFill>
                  <a:srgbClr val="66FF33"/>
                </a:solidFill>
              </a:rPr>
              <a:t>Emerging focus on the importance of actors and “street level bureaucrats” (</a:t>
            </a:r>
            <a:r>
              <a:rPr lang="en-US" sz="2400" dirty="0" err="1" smtClean="0">
                <a:solidFill>
                  <a:srgbClr val="66FF33"/>
                </a:solidFill>
              </a:rPr>
              <a:t>Weathersly</a:t>
            </a:r>
            <a:r>
              <a:rPr lang="en-US" sz="2400" dirty="0" smtClean="0">
                <a:solidFill>
                  <a:srgbClr val="66FF33"/>
                </a:solidFill>
              </a:rPr>
              <a:t> &amp; </a:t>
            </a:r>
            <a:r>
              <a:rPr lang="en-US" sz="2400" dirty="0" err="1" smtClean="0">
                <a:solidFill>
                  <a:srgbClr val="66FF33"/>
                </a:solidFill>
              </a:rPr>
              <a:t>Lipsky</a:t>
            </a:r>
            <a:r>
              <a:rPr lang="en-US" sz="2400" dirty="0" smtClean="0">
                <a:solidFill>
                  <a:srgbClr val="66FF33"/>
                </a:solidFill>
              </a:rPr>
              <a:t>, 1977)</a:t>
            </a:r>
          </a:p>
          <a:p>
            <a:pPr lvl="1"/>
            <a:r>
              <a:rPr lang="en-US" sz="2400" dirty="0" smtClean="0">
                <a:solidFill>
                  <a:srgbClr val="66FF33"/>
                </a:solidFill>
              </a:rPr>
              <a:t>Implementation as “mutual adaptation” between </a:t>
            </a:r>
            <a:r>
              <a:rPr lang="en-US" sz="2400" dirty="0" err="1" smtClean="0">
                <a:solidFill>
                  <a:srgbClr val="66FF33"/>
                </a:solidFill>
              </a:rPr>
              <a:t>macrolevel</a:t>
            </a:r>
            <a:r>
              <a:rPr lang="en-US" sz="2400" dirty="0" smtClean="0">
                <a:solidFill>
                  <a:srgbClr val="66FF33"/>
                </a:solidFill>
              </a:rPr>
              <a:t> demands and </a:t>
            </a:r>
            <a:r>
              <a:rPr lang="en-US" sz="2400" dirty="0" err="1" smtClean="0">
                <a:solidFill>
                  <a:srgbClr val="66FF33"/>
                </a:solidFill>
              </a:rPr>
              <a:t>microlevel</a:t>
            </a:r>
            <a:r>
              <a:rPr lang="en-US" sz="2400" dirty="0" smtClean="0">
                <a:solidFill>
                  <a:srgbClr val="66FF33"/>
                </a:solidFill>
              </a:rPr>
              <a:t> context (Berman &amp; McLaughlin)</a:t>
            </a:r>
            <a:endParaRPr lang="en-US" sz="2400" dirty="0">
              <a:solidFill>
                <a:srgbClr val="66FF33"/>
              </a:solidFill>
            </a:endParaRPr>
          </a:p>
        </p:txBody>
      </p:sp>
    </p:spTree>
    <p:extLst>
      <p:ext uri="{BB962C8B-B14F-4D97-AF65-F5344CB8AC3E}">
        <p14:creationId xmlns:p14="http://schemas.microsoft.com/office/powerpoint/2010/main" val="783139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858" y="708273"/>
            <a:ext cx="8534400" cy="1507067"/>
          </a:xfrm>
        </p:spPr>
        <p:txBody>
          <a:bodyPr/>
          <a:lstStyle/>
          <a:p>
            <a:r>
              <a:rPr lang="en-US" dirty="0" smtClean="0"/>
              <a:t>Elementary and Secondary Education Act (ESEA) Brief History</a:t>
            </a:r>
            <a:endParaRPr lang="en-US" dirty="0"/>
          </a:p>
        </p:txBody>
      </p:sp>
      <p:sp>
        <p:nvSpPr>
          <p:cNvPr id="3" name="Content Placeholder 2"/>
          <p:cNvSpPr>
            <a:spLocks noGrp="1"/>
          </p:cNvSpPr>
          <p:nvPr>
            <p:ph idx="1"/>
          </p:nvPr>
        </p:nvSpPr>
        <p:spPr>
          <a:xfrm>
            <a:off x="860858" y="2288077"/>
            <a:ext cx="10020748" cy="3542760"/>
          </a:xfrm>
        </p:spPr>
        <p:txBody>
          <a:bodyPr>
            <a:normAutofit fontScale="92500" lnSpcReduction="20000"/>
          </a:bodyPr>
          <a:lstStyle/>
          <a:p>
            <a:r>
              <a:rPr lang="en-US" sz="2800" dirty="0">
                <a:solidFill>
                  <a:srgbClr val="66FF33"/>
                </a:solidFill>
              </a:rPr>
              <a:t>The Elementary and Secondary Education Act (</a:t>
            </a:r>
            <a:r>
              <a:rPr lang="en-US" sz="2800" dirty="0" smtClean="0">
                <a:solidFill>
                  <a:srgbClr val="66FF33"/>
                </a:solidFill>
              </a:rPr>
              <a:t>ESEA, 1965)</a:t>
            </a:r>
          </a:p>
          <a:p>
            <a:pPr lvl="1"/>
            <a:r>
              <a:rPr lang="en-US" sz="2800" dirty="0" smtClean="0">
                <a:solidFill>
                  <a:srgbClr val="66FF33"/>
                </a:solidFill>
              </a:rPr>
              <a:t>Focused on </a:t>
            </a:r>
            <a:r>
              <a:rPr lang="en-US" sz="2800" b="1" dirty="0" smtClean="0">
                <a:solidFill>
                  <a:srgbClr val="66FF33"/>
                </a:solidFill>
              </a:rPr>
              <a:t>civil rights and poverty</a:t>
            </a:r>
            <a:endParaRPr lang="en-US" sz="2800" b="1" dirty="0">
              <a:solidFill>
                <a:srgbClr val="66FF33"/>
              </a:solidFill>
            </a:endParaRPr>
          </a:p>
          <a:p>
            <a:r>
              <a:rPr lang="en-US" sz="2800" dirty="0" smtClean="0">
                <a:solidFill>
                  <a:srgbClr val="66FF33"/>
                </a:solidFill>
              </a:rPr>
              <a:t> NCLB 2001 (PL 107-110): Reauthorization of ESEA</a:t>
            </a:r>
          </a:p>
          <a:p>
            <a:pPr lvl="1"/>
            <a:r>
              <a:rPr lang="en-US" sz="2800" dirty="0" smtClean="0">
                <a:solidFill>
                  <a:srgbClr val="66FF33"/>
                </a:solidFill>
              </a:rPr>
              <a:t>Focused on </a:t>
            </a:r>
            <a:r>
              <a:rPr lang="en-US" sz="2800" b="1" dirty="0" smtClean="0">
                <a:solidFill>
                  <a:srgbClr val="66FF33"/>
                </a:solidFill>
              </a:rPr>
              <a:t>accountability</a:t>
            </a:r>
            <a:r>
              <a:rPr lang="en-US" sz="2800" dirty="0" smtClean="0">
                <a:solidFill>
                  <a:srgbClr val="66FF33"/>
                </a:solidFill>
              </a:rPr>
              <a:t>: (prior </a:t>
            </a:r>
            <a:r>
              <a:rPr lang="en-US" sz="2800" dirty="0">
                <a:solidFill>
                  <a:srgbClr val="66FF33"/>
                </a:solidFill>
              </a:rPr>
              <a:t>to NCLB</a:t>
            </a:r>
            <a:r>
              <a:rPr lang="en-US" sz="2800" dirty="0" smtClean="0">
                <a:solidFill>
                  <a:srgbClr val="66FF33"/>
                </a:solidFill>
              </a:rPr>
              <a:t>: only  </a:t>
            </a:r>
            <a:r>
              <a:rPr lang="en-US" sz="2800" dirty="0">
                <a:solidFill>
                  <a:srgbClr val="66FF33"/>
                </a:solidFill>
              </a:rPr>
              <a:t>9 states required testing in ELA for students in grades 3 – 8,  </a:t>
            </a:r>
            <a:r>
              <a:rPr lang="en-US" sz="2800" dirty="0" smtClean="0">
                <a:solidFill>
                  <a:srgbClr val="66FF33"/>
                </a:solidFill>
              </a:rPr>
              <a:t>and only 7 </a:t>
            </a:r>
            <a:r>
              <a:rPr lang="en-US" sz="2800" dirty="0">
                <a:solidFill>
                  <a:srgbClr val="66FF33"/>
                </a:solidFill>
              </a:rPr>
              <a:t>required testing in </a:t>
            </a:r>
            <a:r>
              <a:rPr lang="en-US" sz="2800" dirty="0" smtClean="0">
                <a:solidFill>
                  <a:srgbClr val="66FF33"/>
                </a:solidFill>
              </a:rPr>
              <a:t>math)</a:t>
            </a:r>
          </a:p>
          <a:p>
            <a:pPr lvl="1"/>
            <a:r>
              <a:rPr lang="en-US" sz="2800" dirty="0" smtClean="0">
                <a:solidFill>
                  <a:srgbClr val="66FF33"/>
                </a:solidFill>
              </a:rPr>
              <a:t>Spurred national conversations on education improvement</a:t>
            </a:r>
          </a:p>
        </p:txBody>
      </p:sp>
    </p:spTree>
    <p:extLst>
      <p:ext uri="{BB962C8B-B14F-4D97-AF65-F5344CB8AC3E}">
        <p14:creationId xmlns:p14="http://schemas.microsoft.com/office/powerpoint/2010/main" val="32487753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1" y="365275"/>
            <a:ext cx="11261046" cy="1507067"/>
          </a:xfrm>
        </p:spPr>
        <p:txBody>
          <a:bodyPr anchor="t"/>
          <a:lstStyle/>
          <a:p>
            <a:r>
              <a:rPr lang="en-US" dirty="0" smtClean="0"/>
              <a:t>Policy Implementation Research, continued</a:t>
            </a:r>
            <a:endParaRPr lang="en-US" dirty="0"/>
          </a:p>
        </p:txBody>
      </p:sp>
      <p:sp>
        <p:nvSpPr>
          <p:cNvPr id="3" name="Content Placeholder 2"/>
          <p:cNvSpPr>
            <a:spLocks noGrp="1"/>
          </p:cNvSpPr>
          <p:nvPr>
            <p:ph idx="1"/>
          </p:nvPr>
        </p:nvSpPr>
        <p:spPr>
          <a:xfrm>
            <a:off x="655182" y="1324429"/>
            <a:ext cx="11115903" cy="5221514"/>
          </a:xfrm>
        </p:spPr>
        <p:txBody>
          <a:bodyPr anchor="t">
            <a:normAutofit/>
          </a:bodyPr>
          <a:lstStyle/>
          <a:p>
            <a:r>
              <a:rPr lang="en-US" sz="2800" dirty="0" smtClean="0">
                <a:solidFill>
                  <a:srgbClr val="66FF33"/>
                </a:solidFill>
              </a:rPr>
              <a:t>Wave 3: Growing concerns over “What Works”</a:t>
            </a:r>
          </a:p>
          <a:p>
            <a:pPr lvl="1"/>
            <a:r>
              <a:rPr lang="en-US" sz="2400" dirty="0" smtClean="0">
                <a:solidFill>
                  <a:srgbClr val="66FF33"/>
                </a:solidFill>
              </a:rPr>
              <a:t>Full implementation = demonstrable improvement for students</a:t>
            </a:r>
          </a:p>
          <a:p>
            <a:pPr lvl="1"/>
            <a:r>
              <a:rPr lang="en-US" sz="2400" dirty="0" smtClean="0">
                <a:solidFill>
                  <a:srgbClr val="66FF33"/>
                </a:solidFill>
              </a:rPr>
              <a:t>New attention to curriculum and instruction/teachers’ roles (McLaughlin, 1990), as well as leaders of LEAs and SEAs</a:t>
            </a:r>
          </a:p>
          <a:p>
            <a:pPr lvl="1"/>
            <a:r>
              <a:rPr lang="en-US" sz="2400" dirty="0" smtClean="0">
                <a:solidFill>
                  <a:srgbClr val="66FF33"/>
                </a:solidFill>
              </a:rPr>
              <a:t>Importance of policy design and “policy instruments” (McDonnell &amp; Elmore)</a:t>
            </a:r>
          </a:p>
          <a:p>
            <a:pPr lvl="1"/>
            <a:r>
              <a:rPr lang="en-US" sz="2400" dirty="0" smtClean="0">
                <a:solidFill>
                  <a:srgbClr val="66FF33"/>
                </a:solidFill>
              </a:rPr>
              <a:t>Importance of the conditions of implementation (McLaughlin, 1991)</a:t>
            </a:r>
            <a:endParaRPr lang="en-US" sz="2400" dirty="0">
              <a:solidFill>
                <a:srgbClr val="66FF33"/>
              </a:solidFill>
            </a:endParaRPr>
          </a:p>
        </p:txBody>
      </p:sp>
    </p:spTree>
    <p:extLst>
      <p:ext uri="{BB962C8B-B14F-4D97-AF65-F5344CB8AC3E}">
        <p14:creationId xmlns:p14="http://schemas.microsoft.com/office/powerpoint/2010/main" val="1090053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32"/>
            <a:ext cx="11988799" cy="1507067"/>
          </a:xfrm>
        </p:spPr>
        <p:txBody>
          <a:bodyPr>
            <a:normAutofit/>
          </a:bodyPr>
          <a:lstStyle/>
          <a:p>
            <a:r>
              <a:rPr lang="en-US" sz="3200" dirty="0" smtClean="0"/>
              <a:t>Contemporary Views-Policy Design </a:t>
            </a:r>
            <a:r>
              <a:rPr lang="en-US" sz="3200" dirty="0"/>
              <a:t>&amp;</a:t>
            </a:r>
            <a:r>
              <a:rPr lang="en-US" sz="3200" dirty="0" smtClean="0"/>
              <a:t> Implementation </a:t>
            </a:r>
            <a:endParaRPr lang="en-US" sz="3200" dirty="0"/>
          </a:p>
        </p:txBody>
      </p:sp>
      <p:sp>
        <p:nvSpPr>
          <p:cNvPr id="3" name="Content Placeholder 2"/>
          <p:cNvSpPr>
            <a:spLocks noGrp="1"/>
          </p:cNvSpPr>
          <p:nvPr>
            <p:ph idx="1"/>
          </p:nvPr>
        </p:nvSpPr>
        <p:spPr>
          <a:xfrm>
            <a:off x="466497" y="1208315"/>
            <a:ext cx="11377159" cy="5308599"/>
          </a:xfrm>
        </p:spPr>
        <p:txBody>
          <a:bodyPr anchor="t">
            <a:normAutofit/>
          </a:bodyPr>
          <a:lstStyle/>
          <a:p>
            <a:pPr marL="0" indent="0">
              <a:buNone/>
            </a:pPr>
            <a:r>
              <a:rPr lang="en-US" sz="2400" dirty="0" smtClean="0">
                <a:solidFill>
                  <a:srgbClr val="66FF33"/>
                </a:solidFill>
              </a:rPr>
              <a:t>Current views highlight complexity of change (</a:t>
            </a:r>
            <a:r>
              <a:rPr lang="en-US" sz="2400" dirty="0" err="1" smtClean="0">
                <a:solidFill>
                  <a:srgbClr val="66FF33"/>
                </a:solidFill>
              </a:rPr>
              <a:t>Honig</a:t>
            </a:r>
            <a:r>
              <a:rPr lang="en-US" sz="2400" dirty="0" smtClean="0">
                <a:solidFill>
                  <a:srgbClr val="66FF33"/>
                </a:solidFill>
              </a:rPr>
              <a:t>, 2006)</a:t>
            </a:r>
          </a:p>
          <a:p>
            <a:r>
              <a:rPr lang="en-US" sz="2400" b="1" dirty="0" smtClean="0">
                <a:solidFill>
                  <a:srgbClr val="66FF33"/>
                </a:solidFill>
              </a:rPr>
              <a:t>Policy design </a:t>
            </a:r>
            <a:r>
              <a:rPr lang="en-US" sz="2400" dirty="0" smtClean="0">
                <a:solidFill>
                  <a:srgbClr val="66FF33"/>
                </a:solidFill>
              </a:rPr>
              <a:t>focused on large-scale change initiatives and high standards for all students </a:t>
            </a:r>
          </a:p>
          <a:p>
            <a:r>
              <a:rPr lang="en-US" sz="2400" b="1" dirty="0" smtClean="0">
                <a:solidFill>
                  <a:srgbClr val="66FF33"/>
                </a:solidFill>
              </a:rPr>
              <a:t>Policy research </a:t>
            </a:r>
            <a:r>
              <a:rPr lang="en-US" sz="2400" dirty="0" smtClean="0">
                <a:solidFill>
                  <a:srgbClr val="66FF33"/>
                </a:solidFill>
              </a:rPr>
              <a:t>recognizes multiple actors, including people/organizations at local, state, and federal levels; families, communities, and agencies</a:t>
            </a:r>
          </a:p>
          <a:p>
            <a:r>
              <a:rPr lang="en-US" sz="2400" b="1" dirty="0" smtClean="0">
                <a:solidFill>
                  <a:srgbClr val="66FF33"/>
                </a:solidFill>
              </a:rPr>
              <a:t>New tools of policy </a:t>
            </a:r>
            <a:r>
              <a:rPr lang="en-US" sz="2400" dirty="0" smtClean="0">
                <a:solidFill>
                  <a:srgbClr val="66FF33"/>
                </a:solidFill>
              </a:rPr>
              <a:t>go beyond mandates and sanctions: include capacity building, systems change, professional learning</a:t>
            </a:r>
          </a:p>
          <a:p>
            <a:r>
              <a:rPr lang="en-US" sz="2400" b="1" dirty="0" smtClean="0">
                <a:solidFill>
                  <a:srgbClr val="66FF33"/>
                </a:solidFill>
              </a:rPr>
              <a:t>Implementers of change </a:t>
            </a:r>
            <a:r>
              <a:rPr lang="en-US" sz="2400" dirty="0" smtClean="0">
                <a:solidFill>
                  <a:srgbClr val="66FF33"/>
                </a:solidFill>
              </a:rPr>
              <a:t>“now juggle an arguably unprecedented number of strategies, logics, and underlying assumptions about how to improve school performance” (Hatch,2002, as cited by </a:t>
            </a:r>
            <a:r>
              <a:rPr lang="en-US" sz="2400" dirty="0" err="1" smtClean="0">
                <a:solidFill>
                  <a:srgbClr val="66FF33"/>
                </a:solidFill>
              </a:rPr>
              <a:t>Honig</a:t>
            </a:r>
            <a:r>
              <a:rPr lang="en-US" sz="2400" dirty="0" smtClean="0">
                <a:solidFill>
                  <a:srgbClr val="66FF33"/>
                </a:solidFill>
              </a:rPr>
              <a:t>, 2006) </a:t>
            </a:r>
            <a:endParaRPr lang="en-US" sz="2400" dirty="0">
              <a:solidFill>
                <a:srgbClr val="66FF33"/>
              </a:solidFill>
            </a:endParaRPr>
          </a:p>
        </p:txBody>
      </p:sp>
    </p:spTree>
    <p:extLst>
      <p:ext uri="{BB962C8B-B14F-4D97-AF65-F5344CB8AC3E}">
        <p14:creationId xmlns:p14="http://schemas.microsoft.com/office/powerpoint/2010/main" val="593557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703"/>
            <a:ext cx="12046857" cy="1013583"/>
          </a:xfrm>
        </p:spPr>
        <p:txBody>
          <a:bodyPr anchor="t"/>
          <a:lstStyle/>
          <a:p>
            <a:r>
              <a:rPr lang="en-US" dirty="0" err="1" smtClean="0"/>
              <a:t>Honig’s</a:t>
            </a:r>
            <a:r>
              <a:rPr lang="en-US" dirty="0" smtClean="0"/>
              <a:t> People, Places and Policies Framework</a:t>
            </a:r>
            <a:endParaRPr lang="en-US" dirty="0"/>
          </a:p>
        </p:txBody>
      </p:sp>
      <p:cxnSp>
        <p:nvCxnSpPr>
          <p:cNvPr id="5" name="Straight Arrow Connector 4"/>
          <p:cNvCxnSpPr/>
          <p:nvPr/>
        </p:nvCxnSpPr>
        <p:spPr>
          <a:xfrm>
            <a:off x="4862948" y="2400300"/>
            <a:ext cx="1413161" cy="2296391"/>
          </a:xfrm>
          <a:prstGeom prst="straightConnector1">
            <a:avLst/>
          </a:prstGeom>
          <a:ln w="19050">
            <a:solidFill>
              <a:srgbClr val="FF0000">
                <a:alpha val="6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62743" y="4904509"/>
            <a:ext cx="2909455" cy="0"/>
          </a:xfrm>
          <a:prstGeom prst="straightConnector1">
            <a:avLst/>
          </a:prstGeom>
          <a:ln w="19050">
            <a:solidFill>
              <a:srgbClr val="FF0000">
                <a:alpha val="6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252358" y="2421081"/>
            <a:ext cx="1267688" cy="2275610"/>
          </a:xfrm>
          <a:prstGeom prst="straightConnector1">
            <a:avLst/>
          </a:prstGeom>
          <a:ln w="19050">
            <a:solidFill>
              <a:srgbClr val="FF0000">
                <a:alpha val="6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61559" y="1947841"/>
            <a:ext cx="1610591" cy="369332"/>
          </a:xfrm>
          <a:prstGeom prst="rect">
            <a:avLst/>
          </a:prstGeom>
          <a:noFill/>
        </p:spPr>
        <p:txBody>
          <a:bodyPr wrap="square" rtlCol="0">
            <a:spAutoFit/>
          </a:bodyPr>
          <a:lstStyle/>
          <a:p>
            <a:r>
              <a:rPr lang="en-US" dirty="0" smtClean="0"/>
              <a:t>People</a:t>
            </a:r>
            <a:endParaRPr lang="en-US" dirty="0"/>
          </a:p>
        </p:txBody>
      </p:sp>
      <p:sp>
        <p:nvSpPr>
          <p:cNvPr id="15" name="TextBox 14"/>
          <p:cNvSpPr txBox="1"/>
          <p:nvPr/>
        </p:nvSpPr>
        <p:spPr>
          <a:xfrm>
            <a:off x="2124945" y="4615934"/>
            <a:ext cx="1610591" cy="369332"/>
          </a:xfrm>
          <a:prstGeom prst="rect">
            <a:avLst/>
          </a:prstGeom>
          <a:noFill/>
        </p:spPr>
        <p:txBody>
          <a:bodyPr wrap="square" rtlCol="0">
            <a:spAutoFit/>
          </a:bodyPr>
          <a:lstStyle/>
          <a:p>
            <a:r>
              <a:rPr lang="en-US" dirty="0" smtClean="0"/>
              <a:t>Policies</a:t>
            </a:r>
            <a:endParaRPr lang="en-US" dirty="0"/>
          </a:p>
        </p:txBody>
      </p:sp>
      <p:sp>
        <p:nvSpPr>
          <p:cNvPr id="16" name="TextBox 15"/>
          <p:cNvSpPr txBox="1"/>
          <p:nvPr/>
        </p:nvSpPr>
        <p:spPr>
          <a:xfrm>
            <a:off x="6276109" y="4615934"/>
            <a:ext cx="1610591" cy="369332"/>
          </a:xfrm>
          <a:prstGeom prst="rect">
            <a:avLst/>
          </a:prstGeom>
          <a:noFill/>
        </p:spPr>
        <p:txBody>
          <a:bodyPr wrap="square" rtlCol="0">
            <a:spAutoFit/>
          </a:bodyPr>
          <a:lstStyle/>
          <a:p>
            <a:r>
              <a:rPr lang="en-US" dirty="0" smtClean="0"/>
              <a:t>Places</a:t>
            </a:r>
            <a:endParaRPr lang="en-US" dirty="0"/>
          </a:p>
        </p:txBody>
      </p:sp>
      <p:sp>
        <p:nvSpPr>
          <p:cNvPr id="18" name="TextBox 17"/>
          <p:cNvSpPr txBox="1"/>
          <p:nvPr/>
        </p:nvSpPr>
        <p:spPr>
          <a:xfrm>
            <a:off x="5309753" y="1801159"/>
            <a:ext cx="3460175" cy="738664"/>
          </a:xfrm>
          <a:prstGeom prst="rect">
            <a:avLst/>
          </a:prstGeom>
          <a:noFill/>
        </p:spPr>
        <p:txBody>
          <a:bodyPr wrap="square" rtlCol="0">
            <a:spAutoFit/>
          </a:bodyPr>
          <a:lstStyle/>
          <a:p>
            <a:r>
              <a:rPr lang="en-US" sz="1400" dirty="0" smtClean="0">
                <a:solidFill>
                  <a:srgbClr val="A50021"/>
                </a:solidFill>
              </a:rPr>
              <a:t>Formal &amp; informal targets</a:t>
            </a:r>
          </a:p>
          <a:p>
            <a:r>
              <a:rPr lang="en-US" sz="1400" dirty="0" smtClean="0">
                <a:solidFill>
                  <a:srgbClr val="A50021"/>
                </a:solidFill>
              </a:rPr>
              <a:t>Communities and other associations</a:t>
            </a:r>
          </a:p>
          <a:p>
            <a:r>
              <a:rPr lang="en-US" sz="1400" dirty="0" smtClean="0">
                <a:solidFill>
                  <a:srgbClr val="A50021"/>
                </a:solidFill>
              </a:rPr>
              <a:t>Policy makers as key implementers</a:t>
            </a:r>
            <a:endParaRPr lang="en-US" sz="1400" dirty="0">
              <a:solidFill>
                <a:srgbClr val="A50021"/>
              </a:solidFill>
            </a:endParaRPr>
          </a:p>
        </p:txBody>
      </p:sp>
      <p:sp>
        <p:nvSpPr>
          <p:cNvPr id="19" name="TextBox 18"/>
          <p:cNvSpPr txBox="1"/>
          <p:nvPr/>
        </p:nvSpPr>
        <p:spPr>
          <a:xfrm>
            <a:off x="7180111" y="4538990"/>
            <a:ext cx="3460175" cy="523220"/>
          </a:xfrm>
          <a:prstGeom prst="rect">
            <a:avLst/>
          </a:prstGeom>
          <a:noFill/>
        </p:spPr>
        <p:txBody>
          <a:bodyPr wrap="square" rtlCol="0">
            <a:spAutoFit/>
          </a:bodyPr>
          <a:lstStyle/>
          <a:p>
            <a:r>
              <a:rPr lang="en-US" sz="1400" dirty="0" smtClean="0">
                <a:solidFill>
                  <a:srgbClr val="A50021"/>
                </a:solidFill>
              </a:rPr>
              <a:t>Historical / institutional context</a:t>
            </a:r>
          </a:p>
          <a:p>
            <a:r>
              <a:rPr lang="en-US" sz="1400" dirty="0" smtClean="0">
                <a:solidFill>
                  <a:srgbClr val="A50021"/>
                </a:solidFill>
              </a:rPr>
              <a:t>Cross-system interdependencies</a:t>
            </a:r>
          </a:p>
        </p:txBody>
      </p:sp>
      <p:sp>
        <p:nvSpPr>
          <p:cNvPr id="20" name="TextBox 19"/>
          <p:cNvSpPr txBox="1"/>
          <p:nvPr/>
        </p:nvSpPr>
        <p:spPr>
          <a:xfrm>
            <a:off x="1236527" y="4431268"/>
            <a:ext cx="935178" cy="738664"/>
          </a:xfrm>
          <a:prstGeom prst="rect">
            <a:avLst/>
          </a:prstGeom>
          <a:noFill/>
        </p:spPr>
        <p:txBody>
          <a:bodyPr wrap="square" rtlCol="0">
            <a:spAutoFit/>
          </a:bodyPr>
          <a:lstStyle/>
          <a:p>
            <a:r>
              <a:rPr lang="en-US" sz="1400" dirty="0" smtClean="0">
                <a:solidFill>
                  <a:srgbClr val="A50021"/>
                </a:solidFill>
              </a:rPr>
              <a:t>Goals</a:t>
            </a:r>
          </a:p>
          <a:p>
            <a:r>
              <a:rPr lang="en-US" sz="1400" dirty="0" smtClean="0">
                <a:solidFill>
                  <a:srgbClr val="A50021"/>
                </a:solidFill>
              </a:rPr>
              <a:t>Targets</a:t>
            </a:r>
          </a:p>
          <a:p>
            <a:r>
              <a:rPr lang="en-US" sz="1400" dirty="0" smtClean="0">
                <a:solidFill>
                  <a:srgbClr val="A50021"/>
                </a:solidFill>
              </a:rPr>
              <a:t>Tools</a:t>
            </a:r>
            <a:endParaRPr lang="en-US" sz="1400" dirty="0">
              <a:solidFill>
                <a:srgbClr val="A50021"/>
              </a:solidFill>
            </a:endParaRPr>
          </a:p>
        </p:txBody>
      </p:sp>
    </p:spTree>
    <p:extLst>
      <p:ext uri="{BB962C8B-B14F-4D97-AF65-F5344CB8AC3E}">
        <p14:creationId xmlns:p14="http://schemas.microsoft.com/office/powerpoint/2010/main" val="3935773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78189"/>
            <a:ext cx="8534400" cy="1507067"/>
          </a:xfrm>
        </p:spPr>
        <p:txBody>
          <a:bodyPr anchor="t"/>
          <a:lstStyle/>
          <a:p>
            <a:r>
              <a:rPr lang="en-US" dirty="0" smtClean="0"/>
              <a:t>ESSA and Implementation Science</a:t>
            </a:r>
            <a:endParaRPr lang="en-US" dirty="0"/>
          </a:p>
        </p:txBody>
      </p:sp>
      <p:sp>
        <p:nvSpPr>
          <p:cNvPr id="3" name="Content Placeholder 2"/>
          <p:cNvSpPr>
            <a:spLocks noGrp="1"/>
          </p:cNvSpPr>
          <p:nvPr>
            <p:ph idx="1"/>
          </p:nvPr>
        </p:nvSpPr>
        <p:spPr>
          <a:xfrm>
            <a:off x="551543" y="1088570"/>
            <a:ext cx="11059885" cy="5602515"/>
          </a:xfrm>
        </p:spPr>
        <p:txBody>
          <a:bodyPr anchor="t">
            <a:normAutofit/>
          </a:bodyPr>
          <a:lstStyle/>
          <a:p>
            <a:r>
              <a:rPr lang="en-US" sz="2400" dirty="0" smtClean="0">
                <a:solidFill>
                  <a:srgbClr val="66FF33"/>
                </a:solidFill>
              </a:rPr>
              <a:t>Implementation  “Is synonymous with coordinated change at system, organization, program, and practice levels” (</a:t>
            </a:r>
            <a:r>
              <a:rPr lang="en-US" sz="2400" dirty="0" err="1" smtClean="0">
                <a:solidFill>
                  <a:srgbClr val="66FF33"/>
                </a:solidFill>
              </a:rPr>
              <a:t>Fixsen</a:t>
            </a:r>
            <a:r>
              <a:rPr lang="en-US" sz="2400" dirty="0" smtClean="0">
                <a:solidFill>
                  <a:srgbClr val="66FF33"/>
                </a:solidFill>
              </a:rPr>
              <a:t> et al., 2005).</a:t>
            </a:r>
          </a:p>
          <a:p>
            <a:r>
              <a:rPr lang="en-US" sz="2400" dirty="0" smtClean="0">
                <a:solidFill>
                  <a:srgbClr val="66FF33"/>
                </a:solidFill>
              </a:rPr>
              <a:t>Implementation science addresses the gap between the theory and science of effective practices and what is actually done in policy and practice.</a:t>
            </a:r>
          </a:p>
          <a:p>
            <a:r>
              <a:rPr lang="en-US" sz="2400" dirty="0" smtClean="0">
                <a:solidFill>
                  <a:srgbClr val="66FF33"/>
                </a:solidFill>
              </a:rPr>
              <a:t>Implementation is most successful when:</a:t>
            </a:r>
          </a:p>
          <a:p>
            <a:pPr lvl="1"/>
            <a:r>
              <a:rPr lang="en-US" sz="2000" dirty="0" smtClean="0">
                <a:solidFill>
                  <a:srgbClr val="66FF33"/>
                </a:solidFill>
              </a:rPr>
              <a:t>Organizations provide necessary infrastructure for training, supervision and coaching, and regular evaluations</a:t>
            </a:r>
          </a:p>
          <a:p>
            <a:pPr lvl="1"/>
            <a:r>
              <a:rPr lang="en-US" sz="2000" dirty="0" smtClean="0">
                <a:solidFill>
                  <a:srgbClr val="66FF33"/>
                </a:solidFill>
              </a:rPr>
              <a:t>Consumers and communities are involved in selecting programs and practices</a:t>
            </a:r>
          </a:p>
          <a:p>
            <a:pPr lvl="1"/>
            <a:r>
              <a:rPr lang="en-US" sz="2000" dirty="0" smtClean="0">
                <a:solidFill>
                  <a:srgbClr val="66FF33"/>
                </a:solidFill>
              </a:rPr>
              <a:t>State and federal funding, policies and regulations create a hospitable environment for implementation</a:t>
            </a:r>
            <a:endParaRPr lang="en-US" sz="2000" dirty="0">
              <a:solidFill>
                <a:srgbClr val="66FF33"/>
              </a:solidFill>
            </a:endParaRPr>
          </a:p>
        </p:txBody>
      </p:sp>
    </p:spTree>
    <p:extLst>
      <p:ext uri="{BB962C8B-B14F-4D97-AF65-F5344CB8AC3E}">
        <p14:creationId xmlns:p14="http://schemas.microsoft.com/office/powerpoint/2010/main" val="39765011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 y="261258"/>
            <a:ext cx="11090955" cy="1088571"/>
          </a:xfrm>
        </p:spPr>
        <p:txBody>
          <a:bodyPr anchor="t">
            <a:normAutofit/>
          </a:bodyPr>
          <a:lstStyle/>
          <a:p>
            <a:r>
              <a:rPr lang="en-US" dirty="0" smtClean="0"/>
              <a:t>ESSA and Continuous Improvement: </a:t>
            </a:r>
            <a:br>
              <a:rPr lang="en-US" dirty="0" smtClean="0"/>
            </a:br>
            <a:r>
              <a:rPr lang="en-US" sz="2400" dirty="0" smtClean="0"/>
              <a:t>Reducing the Gap Between What is Actual and What is Possible</a:t>
            </a:r>
            <a:endParaRPr lang="en-US" dirty="0"/>
          </a:p>
        </p:txBody>
      </p:sp>
      <p:sp>
        <p:nvSpPr>
          <p:cNvPr id="3" name="Content Placeholder 2"/>
          <p:cNvSpPr>
            <a:spLocks noGrp="1"/>
          </p:cNvSpPr>
          <p:nvPr>
            <p:ph idx="1"/>
          </p:nvPr>
        </p:nvSpPr>
        <p:spPr>
          <a:xfrm>
            <a:off x="381224" y="1464130"/>
            <a:ext cx="11246531" cy="5138057"/>
          </a:xfrm>
        </p:spPr>
        <p:txBody>
          <a:bodyPr anchor="t">
            <a:normAutofit/>
          </a:bodyPr>
          <a:lstStyle/>
          <a:p>
            <a:r>
              <a:rPr lang="en-US" sz="2800" dirty="0" smtClean="0">
                <a:solidFill>
                  <a:srgbClr val="66FF33"/>
                </a:solidFill>
              </a:rPr>
              <a:t>Six Core Principles of Improvement </a:t>
            </a:r>
            <a:r>
              <a:rPr lang="en-US" sz="2400" dirty="0" smtClean="0">
                <a:solidFill>
                  <a:srgbClr val="66FF33"/>
                </a:solidFill>
              </a:rPr>
              <a:t>(Carnegie Foundation)</a:t>
            </a:r>
            <a:endParaRPr lang="en-US" sz="2800" dirty="0" smtClean="0">
              <a:solidFill>
                <a:srgbClr val="66FF33"/>
              </a:solidFill>
            </a:endParaRPr>
          </a:p>
          <a:p>
            <a:pPr lvl="1"/>
            <a:r>
              <a:rPr lang="en-US" sz="2400" i="0" dirty="0" smtClean="0">
                <a:solidFill>
                  <a:srgbClr val="66FF33"/>
                </a:solidFill>
              </a:rPr>
              <a:t>Make the work problem-specific and user-centered.</a:t>
            </a:r>
          </a:p>
          <a:p>
            <a:pPr lvl="1"/>
            <a:r>
              <a:rPr lang="en-US" sz="2400" i="0" dirty="0" smtClean="0">
                <a:solidFill>
                  <a:srgbClr val="66FF33"/>
                </a:solidFill>
              </a:rPr>
              <a:t>Variation in performance is the core problem to address (What works for whom and under what conditions).</a:t>
            </a:r>
          </a:p>
          <a:p>
            <a:pPr lvl="1"/>
            <a:r>
              <a:rPr lang="en-US" sz="2400" i="0" dirty="0" smtClean="0">
                <a:solidFill>
                  <a:srgbClr val="66FF33"/>
                </a:solidFill>
              </a:rPr>
              <a:t>See the system that produces the current outcomes.</a:t>
            </a:r>
          </a:p>
          <a:p>
            <a:pPr lvl="1"/>
            <a:r>
              <a:rPr lang="en-US" sz="2400" i="0" dirty="0" smtClean="0">
                <a:solidFill>
                  <a:srgbClr val="66FF33"/>
                </a:solidFill>
              </a:rPr>
              <a:t>We cannot improve at scale what we cannot measure.</a:t>
            </a:r>
          </a:p>
          <a:p>
            <a:pPr lvl="1"/>
            <a:r>
              <a:rPr lang="en-US" sz="2400" i="0" dirty="0" smtClean="0">
                <a:solidFill>
                  <a:srgbClr val="66FF33"/>
                </a:solidFill>
              </a:rPr>
              <a:t>Accelerate improvements through networked communities.</a:t>
            </a:r>
          </a:p>
          <a:p>
            <a:pPr lvl="1"/>
            <a:r>
              <a:rPr lang="en-US" sz="2400" dirty="0">
                <a:solidFill>
                  <a:srgbClr val="66FF33"/>
                </a:solidFill>
              </a:rPr>
              <a:t>Anchor practice improvement in disciplined inquiry.</a:t>
            </a:r>
          </a:p>
          <a:p>
            <a:pPr lvl="1"/>
            <a:endParaRPr lang="en-US" sz="2000" i="0" dirty="0">
              <a:solidFill>
                <a:srgbClr val="66FF33"/>
              </a:solidFill>
            </a:endParaRPr>
          </a:p>
        </p:txBody>
      </p:sp>
    </p:spTree>
    <p:extLst>
      <p:ext uri="{BB962C8B-B14F-4D97-AF65-F5344CB8AC3E}">
        <p14:creationId xmlns:p14="http://schemas.microsoft.com/office/powerpoint/2010/main" val="9171911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350761"/>
            <a:ext cx="11742057" cy="1507067"/>
          </a:xfrm>
        </p:spPr>
        <p:txBody>
          <a:bodyPr>
            <a:normAutofit/>
          </a:bodyPr>
          <a:lstStyle/>
          <a:p>
            <a:pPr algn="ctr"/>
            <a:r>
              <a:rPr lang="en-US" sz="3200" dirty="0" smtClean="0"/>
              <a:t>Common Elements of Improvement Organizations </a:t>
            </a:r>
            <a:r>
              <a:rPr lang="en-US" sz="2000" dirty="0" smtClean="0"/>
              <a:t>(Park, </a:t>
            </a:r>
            <a:r>
              <a:rPr lang="en-US" sz="2000" dirty="0" err="1" smtClean="0"/>
              <a:t>Hironaka</a:t>
            </a:r>
            <a:r>
              <a:rPr lang="en-US" sz="2000" dirty="0" smtClean="0"/>
              <a:t>, Carver &amp; </a:t>
            </a:r>
            <a:r>
              <a:rPr lang="en-US" sz="2000" dirty="0" err="1" smtClean="0"/>
              <a:t>Nordstrum</a:t>
            </a:r>
            <a:r>
              <a:rPr lang="en-US" sz="2000" dirty="0" smtClean="0"/>
              <a:t>, 2013)</a:t>
            </a:r>
            <a:endParaRPr lang="en-US" sz="3200" dirty="0"/>
          </a:p>
        </p:txBody>
      </p:sp>
      <p:sp>
        <p:nvSpPr>
          <p:cNvPr id="3" name="Content Placeholder 2"/>
          <p:cNvSpPr>
            <a:spLocks noGrp="1"/>
          </p:cNvSpPr>
          <p:nvPr>
            <p:ph idx="1"/>
          </p:nvPr>
        </p:nvSpPr>
        <p:spPr>
          <a:xfrm>
            <a:off x="325416" y="1687286"/>
            <a:ext cx="11814629" cy="4945743"/>
          </a:xfrm>
        </p:spPr>
        <p:txBody>
          <a:bodyPr anchor="t">
            <a:noAutofit/>
          </a:bodyPr>
          <a:lstStyle/>
          <a:p>
            <a:r>
              <a:rPr lang="en-US" sz="2400" b="1" dirty="0" smtClean="0">
                <a:solidFill>
                  <a:srgbClr val="66FF33"/>
                </a:solidFill>
              </a:rPr>
              <a:t>Leadership</a:t>
            </a:r>
            <a:r>
              <a:rPr lang="en-US" sz="2400" dirty="0" smtClean="0">
                <a:solidFill>
                  <a:srgbClr val="66FF33"/>
                </a:solidFill>
              </a:rPr>
              <a:t>: Leaders set the agenda, create conditions and monitor progress</a:t>
            </a:r>
          </a:p>
          <a:p>
            <a:r>
              <a:rPr lang="en-US" sz="2400" b="1" dirty="0" smtClean="0">
                <a:solidFill>
                  <a:srgbClr val="66FF33"/>
                </a:solidFill>
              </a:rPr>
              <a:t>Communication and engagement</a:t>
            </a:r>
            <a:r>
              <a:rPr lang="en-US" sz="2400" dirty="0" smtClean="0">
                <a:solidFill>
                  <a:srgbClr val="66FF33"/>
                </a:solidFill>
              </a:rPr>
              <a:t>: </a:t>
            </a:r>
            <a:r>
              <a:rPr lang="en-US" sz="2400" dirty="0">
                <a:solidFill>
                  <a:srgbClr val="66FF33"/>
                </a:solidFill>
              </a:rPr>
              <a:t>S</a:t>
            </a:r>
            <a:r>
              <a:rPr lang="en-US" sz="2400" dirty="0" smtClean="0">
                <a:solidFill>
                  <a:srgbClr val="66FF33"/>
                </a:solidFill>
              </a:rPr>
              <a:t>takeholders engage in systems-thinking, act on a collective vision, and develop shared accountability</a:t>
            </a:r>
          </a:p>
          <a:p>
            <a:r>
              <a:rPr lang="en-US" sz="2400" b="1" dirty="0" smtClean="0">
                <a:solidFill>
                  <a:srgbClr val="66FF33"/>
                </a:solidFill>
              </a:rPr>
              <a:t>Organizational infrastructure: </a:t>
            </a:r>
            <a:r>
              <a:rPr lang="en-US" sz="2400" dirty="0" smtClean="0">
                <a:solidFill>
                  <a:srgbClr val="66FF33"/>
                </a:solidFill>
              </a:rPr>
              <a:t>Structures are established across core processes or around specific goals </a:t>
            </a:r>
          </a:p>
          <a:p>
            <a:r>
              <a:rPr lang="en-US" sz="2400" b="1" dirty="0" smtClean="0">
                <a:solidFill>
                  <a:srgbClr val="66FF33"/>
                </a:solidFill>
              </a:rPr>
              <a:t>Methodology</a:t>
            </a:r>
            <a:r>
              <a:rPr lang="en-US" sz="2400" dirty="0" smtClean="0">
                <a:solidFill>
                  <a:srgbClr val="66FF33"/>
                </a:solidFill>
              </a:rPr>
              <a:t>: Organizations use specific approaches (e.g., inquiry cycle, analysis of student data, etc.) to guide change</a:t>
            </a:r>
          </a:p>
          <a:p>
            <a:r>
              <a:rPr lang="en-US" sz="2400" b="1" dirty="0" smtClean="0">
                <a:solidFill>
                  <a:srgbClr val="66FF33"/>
                </a:solidFill>
              </a:rPr>
              <a:t>Data collection and analysis</a:t>
            </a:r>
            <a:r>
              <a:rPr lang="en-US" sz="2400" dirty="0" smtClean="0">
                <a:solidFill>
                  <a:srgbClr val="66FF33"/>
                </a:solidFill>
              </a:rPr>
              <a:t>: Data track progress towards goals</a:t>
            </a:r>
          </a:p>
          <a:p>
            <a:r>
              <a:rPr lang="en-US" sz="2400" b="1" dirty="0" smtClean="0">
                <a:solidFill>
                  <a:srgbClr val="66FF33"/>
                </a:solidFill>
              </a:rPr>
              <a:t>Capacity building</a:t>
            </a:r>
            <a:r>
              <a:rPr lang="en-US" sz="2400" dirty="0" smtClean="0">
                <a:solidFill>
                  <a:srgbClr val="66FF33"/>
                </a:solidFill>
              </a:rPr>
              <a:t>: Investing time </a:t>
            </a:r>
            <a:r>
              <a:rPr lang="en-US" sz="2400" dirty="0">
                <a:solidFill>
                  <a:srgbClr val="66FF33"/>
                </a:solidFill>
              </a:rPr>
              <a:t>/</a:t>
            </a:r>
            <a:r>
              <a:rPr lang="en-US" sz="2400" dirty="0" smtClean="0">
                <a:solidFill>
                  <a:srgbClr val="66FF33"/>
                </a:solidFill>
              </a:rPr>
              <a:t> energy into training and supporting staff</a:t>
            </a:r>
            <a:endParaRPr lang="en-US" sz="2400" dirty="0">
              <a:solidFill>
                <a:srgbClr val="66FF33"/>
              </a:solidFill>
            </a:endParaRPr>
          </a:p>
        </p:txBody>
      </p:sp>
    </p:spTree>
    <p:extLst>
      <p:ext uri="{BB962C8B-B14F-4D97-AF65-F5344CB8AC3E}">
        <p14:creationId xmlns:p14="http://schemas.microsoft.com/office/powerpoint/2010/main" val="27625495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0"/>
            <a:ext cx="12046857" cy="1507067"/>
          </a:xfrm>
        </p:spPr>
        <p:txBody>
          <a:bodyPr>
            <a:normAutofit/>
          </a:bodyPr>
          <a:lstStyle/>
          <a:p>
            <a:pPr algn="ctr"/>
            <a:r>
              <a:rPr lang="en-US" sz="3200" dirty="0" smtClean="0"/>
              <a:t>Implementation Takeaways: Key Questions for Leaders</a:t>
            </a:r>
            <a:endParaRPr lang="en-US" sz="3200" dirty="0"/>
          </a:p>
        </p:txBody>
      </p:sp>
      <p:sp>
        <p:nvSpPr>
          <p:cNvPr id="3" name="Content Placeholder 2"/>
          <p:cNvSpPr>
            <a:spLocks noGrp="1"/>
          </p:cNvSpPr>
          <p:nvPr>
            <p:ph idx="1"/>
          </p:nvPr>
        </p:nvSpPr>
        <p:spPr>
          <a:xfrm>
            <a:off x="966354" y="1260324"/>
            <a:ext cx="9518073" cy="5401733"/>
          </a:xfrm>
        </p:spPr>
        <p:txBody>
          <a:bodyPr anchor="t">
            <a:normAutofit/>
          </a:bodyPr>
          <a:lstStyle/>
          <a:p>
            <a:r>
              <a:rPr lang="en-US" sz="2400" b="1" dirty="0" smtClean="0">
                <a:solidFill>
                  <a:srgbClr val="66FF33"/>
                </a:solidFill>
              </a:rPr>
              <a:t> What does the interaction of people, place, and policy (ESSA) look like in your context?</a:t>
            </a:r>
          </a:p>
          <a:p>
            <a:pPr marL="0" indent="0">
              <a:buNone/>
            </a:pPr>
            <a:endParaRPr lang="en-US" sz="2400" b="1" dirty="0" smtClean="0">
              <a:solidFill>
                <a:srgbClr val="66FF33"/>
              </a:solidFill>
            </a:endParaRPr>
          </a:p>
          <a:p>
            <a:r>
              <a:rPr lang="en-US" sz="2400" b="1" dirty="0" smtClean="0">
                <a:solidFill>
                  <a:srgbClr val="66FF33"/>
                </a:solidFill>
              </a:rPr>
              <a:t>What aspects of ESSA and Colorado’s State Plan might be viewed as part of a larger focus on school improvement?</a:t>
            </a:r>
          </a:p>
          <a:p>
            <a:pPr marL="0" indent="0">
              <a:buNone/>
            </a:pPr>
            <a:endParaRPr lang="en-US" sz="2400" b="1" dirty="0" smtClean="0">
              <a:solidFill>
                <a:srgbClr val="66FF33"/>
              </a:solidFill>
            </a:endParaRPr>
          </a:p>
          <a:p>
            <a:r>
              <a:rPr lang="en-US" sz="2400" b="1" dirty="0" smtClean="0">
                <a:solidFill>
                  <a:srgbClr val="66FF33"/>
                </a:solidFill>
              </a:rPr>
              <a:t>Who will be involved in setting local goals, establishing processes for inquiry and improvement, collecting data, and monitoring progress? What roles have you or might you play in this process?</a:t>
            </a:r>
          </a:p>
          <a:p>
            <a:endParaRPr lang="en-US" sz="2400" dirty="0">
              <a:solidFill>
                <a:srgbClr val="66FF33"/>
              </a:solidFill>
            </a:endParaRPr>
          </a:p>
        </p:txBody>
      </p:sp>
    </p:spTree>
    <p:extLst>
      <p:ext uri="{BB962C8B-B14F-4D97-AF65-F5344CB8AC3E}">
        <p14:creationId xmlns:p14="http://schemas.microsoft.com/office/powerpoint/2010/main" val="2173146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312" y="5634470"/>
            <a:ext cx="3066906" cy="1005320"/>
          </a:xfrm>
        </p:spPr>
        <p:txBody>
          <a:bodyPr anchor="t"/>
          <a:lstStyle/>
          <a:p>
            <a:r>
              <a:rPr lang="en-US" dirty="0" smtClean="0"/>
              <a:t>ADVOCACY</a:t>
            </a:r>
            <a:endParaRPr lang="en-US" dirty="0"/>
          </a:p>
        </p:txBody>
      </p:sp>
      <p:pic>
        <p:nvPicPr>
          <p:cNvPr id="6146" name="Picture 2" descr="Image result for images advoc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462" y="1008756"/>
            <a:ext cx="8880475" cy="45529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678045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3" y="16932"/>
            <a:ext cx="12046857" cy="1507067"/>
          </a:xfrm>
        </p:spPr>
        <p:txBody>
          <a:bodyPr>
            <a:normAutofit/>
          </a:bodyPr>
          <a:lstStyle/>
          <a:p>
            <a:pPr algn="ctr"/>
            <a:r>
              <a:rPr lang="en-US" dirty="0" smtClean="0"/>
              <a:t>ESSA Implementation as a Form of Advocacy: What Do You Care About?</a:t>
            </a:r>
            <a:endParaRPr lang="en-US" dirty="0"/>
          </a:p>
        </p:txBody>
      </p:sp>
      <p:sp>
        <p:nvSpPr>
          <p:cNvPr id="3" name="Content Placeholder 2"/>
          <p:cNvSpPr>
            <a:spLocks noGrp="1"/>
          </p:cNvSpPr>
          <p:nvPr>
            <p:ph idx="1"/>
          </p:nvPr>
        </p:nvSpPr>
        <p:spPr>
          <a:xfrm>
            <a:off x="203200" y="1684973"/>
            <a:ext cx="11988800" cy="5061856"/>
          </a:xfrm>
        </p:spPr>
        <p:txBody>
          <a:bodyPr>
            <a:noAutofit/>
          </a:bodyPr>
          <a:lstStyle/>
          <a:p>
            <a:r>
              <a:rPr lang="en-US" sz="2800" dirty="0" smtClean="0">
                <a:solidFill>
                  <a:srgbClr val="66FF33"/>
                </a:solidFill>
              </a:rPr>
              <a:t>Critical Issues for SEAs, LEAs – and You!</a:t>
            </a:r>
          </a:p>
          <a:p>
            <a:pPr lvl="1"/>
            <a:r>
              <a:rPr lang="en-US" sz="2400" dirty="0" smtClean="0">
                <a:solidFill>
                  <a:srgbClr val="66FF33"/>
                </a:solidFill>
              </a:rPr>
              <a:t>Addressing challenges to </a:t>
            </a:r>
            <a:r>
              <a:rPr lang="en-US" sz="2400" i="0" dirty="0" smtClean="0">
                <a:solidFill>
                  <a:srgbClr val="66FF33"/>
                </a:solidFill>
              </a:rPr>
              <a:t>equity</a:t>
            </a:r>
          </a:p>
          <a:p>
            <a:pPr lvl="1"/>
            <a:r>
              <a:rPr lang="en-US" sz="2400" i="0" dirty="0" smtClean="0">
                <a:solidFill>
                  <a:srgbClr val="66FF33"/>
                </a:solidFill>
              </a:rPr>
              <a:t>Enhancing academic proficiency and “whole child” outcomes for all</a:t>
            </a:r>
          </a:p>
          <a:p>
            <a:pPr lvl="1"/>
            <a:r>
              <a:rPr lang="en-US" sz="2400" i="0" dirty="0" smtClean="0">
                <a:solidFill>
                  <a:srgbClr val="66FF33"/>
                </a:solidFill>
              </a:rPr>
              <a:t>Focusing on college and career readiness</a:t>
            </a:r>
          </a:p>
          <a:p>
            <a:pPr lvl="1"/>
            <a:r>
              <a:rPr lang="en-US" sz="2400" i="0" dirty="0" smtClean="0">
                <a:solidFill>
                  <a:srgbClr val="66FF33"/>
                </a:solidFill>
              </a:rPr>
              <a:t>Ensuring high quality teacher preparation and a diverse workforce</a:t>
            </a:r>
          </a:p>
          <a:p>
            <a:pPr lvl="1"/>
            <a:r>
              <a:rPr lang="en-US" sz="2400" i="0" dirty="0" smtClean="0">
                <a:solidFill>
                  <a:srgbClr val="66FF33"/>
                </a:solidFill>
              </a:rPr>
              <a:t>Ensuring meaningful teacher evaluation</a:t>
            </a:r>
          </a:p>
          <a:p>
            <a:pPr lvl="1"/>
            <a:r>
              <a:rPr lang="en-US" sz="2400" i="0" dirty="0" smtClean="0">
                <a:solidFill>
                  <a:srgbClr val="66FF33"/>
                </a:solidFill>
              </a:rPr>
              <a:t>Ensuring that the needs of students with disabilities are considered in all aspects of planning and implementation</a:t>
            </a:r>
          </a:p>
          <a:p>
            <a:pPr lvl="1"/>
            <a:r>
              <a:rPr lang="en-US" sz="2400" i="0" dirty="0" smtClean="0">
                <a:solidFill>
                  <a:srgbClr val="66FF33"/>
                </a:solidFill>
              </a:rPr>
              <a:t>Attending to contextual issues (rural schools, demographics, etc.)</a:t>
            </a:r>
          </a:p>
          <a:p>
            <a:pPr lvl="1"/>
            <a:endParaRPr lang="en-US" sz="2400" dirty="0">
              <a:solidFill>
                <a:srgbClr val="66FF33"/>
              </a:solidFill>
            </a:endParaRPr>
          </a:p>
        </p:txBody>
      </p:sp>
    </p:spTree>
    <p:extLst>
      <p:ext uri="{BB962C8B-B14F-4D97-AF65-F5344CB8AC3E}">
        <p14:creationId xmlns:p14="http://schemas.microsoft.com/office/powerpoint/2010/main" val="35198651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6155" y="542093"/>
            <a:ext cx="8534400" cy="1507067"/>
          </a:xfrm>
        </p:spPr>
        <p:txBody>
          <a:bodyPr anchor="t"/>
          <a:lstStyle/>
          <a:p>
            <a:pPr lvl="1"/>
            <a:r>
              <a:rPr lang="en-US" sz="3200" i="1" dirty="0">
                <a:solidFill>
                  <a:schemeClr val="tx1"/>
                </a:solidFill>
              </a:rPr>
              <a:t>The Disconnect Between Research and Policy </a:t>
            </a:r>
            <a:r>
              <a:rPr lang="en-US" sz="2400" dirty="0">
                <a:solidFill>
                  <a:schemeClr val="tx1"/>
                </a:solidFill>
              </a:rPr>
              <a:t>(McLaughlin et al., 2016; p. 7)</a:t>
            </a:r>
            <a:endParaRPr lang="en-US" sz="2800" dirty="0">
              <a:solidFill>
                <a:schemeClr val="tx1"/>
              </a:solidFill>
            </a:endParaRPr>
          </a:p>
        </p:txBody>
      </p:sp>
      <p:pic>
        <p:nvPicPr>
          <p:cNvPr id="10" name="Content Placeholder 9"/>
          <p:cNvPicPr>
            <a:picLocks noGrp="1" noChangeAspect="1"/>
          </p:cNvPicPr>
          <p:nvPr>
            <p:ph idx="1"/>
          </p:nvPr>
        </p:nvPicPr>
        <p:blipFill>
          <a:blip r:embed="rId2"/>
          <a:srcRect t="6483" b="6483"/>
          <a:stretch>
            <a:fillRect/>
          </a:stretch>
        </p:blipFill>
        <p:spPr>
          <a:xfrm>
            <a:off x="381779" y="1607127"/>
            <a:ext cx="10040686" cy="4253347"/>
          </a:xfrm>
          <a:prstGeom prst="rect">
            <a:avLst/>
          </a:prstGeom>
        </p:spPr>
      </p:pic>
    </p:spTree>
    <p:extLst>
      <p:ext uri="{BB962C8B-B14F-4D97-AF65-F5344CB8AC3E}">
        <p14:creationId xmlns:p14="http://schemas.microsoft.com/office/powerpoint/2010/main" val="1676742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303" y="986366"/>
            <a:ext cx="9637424" cy="1507067"/>
          </a:xfrm>
        </p:spPr>
        <p:txBody>
          <a:bodyPr/>
          <a:lstStyle/>
          <a:p>
            <a:r>
              <a:rPr lang="en-US" dirty="0" smtClean="0"/>
              <a:t>ESSA: A FOCUS ON EQUITY AND QUALITY</a:t>
            </a:r>
            <a:endParaRPr lang="en-US" dirty="0"/>
          </a:p>
        </p:txBody>
      </p:sp>
      <p:sp>
        <p:nvSpPr>
          <p:cNvPr id="3" name="Content Placeholder 2"/>
          <p:cNvSpPr>
            <a:spLocks noGrp="1"/>
          </p:cNvSpPr>
          <p:nvPr>
            <p:ph idx="1"/>
          </p:nvPr>
        </p:nvSpPr>
        <p:spPr>
          <a:xfrm>
            <a:off x="1321524" y="2292933"/>
            <a:ext cx="8534400" cy="3615267"/>
          </a:xfrm>
        </p:spPr>
        <p:txBody>
          <a:bodyPr>
            <a:normAutofit/>
          </a:bodyPr>
          <a:lstStyle/>
          <a:p>
            <a:pPr marL="0" indent="0">
              <a:buNone/>
            </a:pPr>
            <a:r>
              <a:rPr lang="en-US" sz="2800" dirty="0" smtClean="0">
                <a:solidFill>
                  <a:srgbClr val="66FF33"/>
                </a:solidFill>
              </a:rPr>
              <a:t>Purpose of ESSA: </a:t>
            </a:r>
          </a:p>
          <a:p>
            <a:pPr marL="0" indent="0">
              <a:buNone/>
            </a:pPr>
            <a:r>
              <a:rPr lang="en-US" sz="2800" dirty="0" smtClean="0">
                <a:solidFill>
                  <a:srgbClr val="66FF33"/>
                </a:solidFill>
              </a:rPr>
              <a:t>“To provide all children significant opportunity to receive a fair, equitable, and high quality education, and to close educational achievement gaps.</a:t>
            </a:r>
            <a:endParaRPr lang="en-US" sz="2800" dirty="0">
              <a:solidFill>
                <a:srgbClr val="66FF33"/>
              </a:solidFill>
            </a:endParaRPr>
          </a:p>
        </p:txBody>
      </p:sp>
    </p:spTree>
    <p:extLst>
      <p:ext uri="{BB962C8B-B14F-4D97-AF65-F5344CB8AC3E}">
        <p14:creationId xmlns:p14="http://schemas.microsoft.com/office/powerpoint/2010/main" val="4275204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6326" y="104018"/>
            <a:ext cx="8534400" cy="1507067"/>
          </a:xfrm>
        </p:spPr>
        <p:txBody>
          <a:bodyPr/>
          <a:lstStyle/>
          <a:p>
            <a:pPr algn="ctr"/>
            <a:r>
              <a:rPr lang="en-US" dirty="0" smtClean="0"/>
              <a:t>Considerations in Advocacy</a:t>
            </a:r>
            <a:endParaRPr lang="en-US" dirty="0"/>
          </a:p>
        </p:txBody>
      </p:sp>
      <p:sp>
        <p:nvSpPr>
          <p:cNvPr id="5" name="Content Placeholder 4"/>
          <p:cNvSpPr>
            <a:spLocks noGrp="1"/>
          </p:cNvSpPr>
          <p:nvPr>
            <p:ph idx="1"/>
          </p:nvPr>
        </p:nvSpPr>
        <p:spPr>
          <a:xfrm>
            <a:off x="655183" y="1469573"/>
            <a:ext cx="8534400" cy="3615267"/>
          </a:xfrm>
        </p:spPr>
        <p:txBody>
          <a:bodyPr>
            <a:normAutofit fontScale="77500" lnSpcReduction="20000"/>
          </a:bodyPr>
          <a:lstStyle/>
          <a:p>
            <a:pPr marL="0" indent="0">
              <a:buNone/>
            </a:pPr>
            <a:r>
              <a:rPr lang="en-US" sz="3200" dirty="0" smtClean="0">
                <a:solidFill>
                  <a:srgbClr val="66FF33"/>
                </a:solidFill>
              </a:rPr>
              <a:t>Recognize:</a:t>
            </a:r>
          </a:p>
          <a:p>
            <a:r>
              <a:rPr lang="en-US" sz="3200" dirty="0" smtClean="0">
                <a:solidFill>
                  <a:srgbClr val="66FF33"/>
                </a:solidFill>
              </a:rPr>
              <a:t>“Disconnects” between policy, research</a:t>
            </a:r>
            <a:r>
              <a:rPr lang="en-US" sz="3200" dirty="0">
                <a:solidFill>
                  <a:srgbClr val="66FF33"/>
                </a:solidFill>
              </a:rPr>
              <a:t> </a:t>
            </a:r>
            <a:r>
              <a:rPr lang="en-US" sz="3200" dirty="0" smtClean="0">
                <a:solidFill>
                  <a:srgbClr val="66FF33"/>
                </a:solidFill>
              </a:rPr>
              <a:t>and scholarship, and professional knowledge</a:t>
            </a:r>
          </a:p>
          <a:p>
            <a:pPr marL="0" indent="0">
              <a:buNone/>
            </a:pPr>
            <a:endParaRPr lang="en-US" sz="3200" dirty="0" smtClean="0">
              <a:solidFill>
                <a:srgbClr val="66FF33"/>
              </a:solidFill>
            </a:endParaRPr>
          </a:p>
          <a:p>
            <a:r>
              <a:rPr lang="en-US" sz="3200" dirty="0" smtClean="0">
                <a:solidFill>
                  <a:srgbClr val="66FF33"/>
                </a:solidFill>
              </a:rPr>
              <a:t>Mismatch between the cultures of PK- 12 education, higher education, and policy making bodies</a:t>
            </a:r>
          </a:p>
          <a:p>
            <a:pPr marL="0" indent="0">
              <a:buNone/>
            </a:pPr>
            <a:endParaRPr lang="en-US" sz="3200" dirty="0" smtClean="0">
              <a:solidFill>
                <a:srgbClr val="66FF33"/>
              </a:solidFill>
            </a:endParaRPr>
          </a:p>
          <a:p>
            <a:r>
              <a:rPr lang="en-US" sz="3200" dirty="0" smtClean="0">
                <a:solidFill>
                  <a:srgbClr val="66FF33"/>
                </a:solidFill>
              </a:rPr>
              <a:t>The role of social media in policy making</a:t>
            </a:r>
          </a:p>
        </p:txBody>
      </p:sp>
    </p:spTree>
    <p:extLst>
      <p:ext uri="{BB962C8B-B14F-4D97-AF65-F5344CB8AC3E}">
        <p14:creationId xmlns:p14="http://schemas.microsoft.com/office/powerpoint/2010/main" val="16334686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1" y="144538"/>
            <a:ext cx="8534400" cy="1507067"/>
          </a:xfrm>
        </p:spPr>
        <p:txBody>
          <a:bodyPr/>
          <a:lstStyle/>
          <a:p>
            <a:pPr algn="ctr"/>
            <a:r>
              <a:rPr lang="en-US" dirty="0" smtClean="0"/>
              <a:t>Take Action: Federal Level </a:t>
            </a:r>
            <a:endParaRPr lang="en-US" dirty="0"/>
          </a:p>
        </p:txBody>
      </p:sp>
      <p:sp>
        <p:nvSpPr>
          <p:cNvPr id="3" name="Content Placeholder 2"/>
          <p:cNvSpPr>
            <a:spLocks noGrp="1"/>
          </p:cNvSpPr>
          <p:nvPr>
            <p:ph idx="1"/>
          </p:nvPr>
        </p:nvSpPr>
        <p:spPr>
          <a:xfrm>
            <a:off x="742268" y="2079172"/>
            <a:ext cx="10927217" cy="4336142"/>
          </a:xfrm>
        </p:spPr>
        <p:txBody>
          <a:bodyPr>
            <a:noAutofit/>
          </a:bodyPr>
          <a:lstStyle/>
          <a:p>
            <a:pPr marL="0" indent="0">
              <a:buNone/>
            </a:pPr>
            <a:endParaRPr lang="en-US" sz="3200" dirty="0" smtClean="0">
              <a:solidFill>
                <a:srgbClr val="66FF33"/>
              </a:solidFill>
            </a:endParaRPr>
          </a:p>
          <a:p>
            <a:r>
              <a:rPr lang="en-US" sz="3200" dirty="0" smtClean="0">
                <a:solidFill>
                  <a:srgbClr val="66FF33"/>
                </a:solidFill>
              </a:rPr>
              <a:t>Contact your Congressional delegates</a:t>
            </a:r>
          </a:p>
          <a:p>
            <a:r>
              <a:rPr lang="en-US" sz="2800" dirty="0" smtClean="0">
                <a:solidFill>
                  <a:srgbClr val="66FF33"/>
                </a:solidFill>
              </a:rPr>
              <a:t>Engage with CEC’s Legislative Action Center (LAC) website:</a:t>
            </a:r>
            <a:r>
              <a:rPr lang="en-US" sz="3200" dirty="0" smtClean="0">
                <a:solidFill>
                  <a:srgbClr val="66FF33"/>
                </a:solidFill>
              </a:rPr>
              <a:t>	</a:t>
            </a:r>
            <a:r>
              <a:rPr lang="en-US" sz="2400" dirty="0" smtClean="0">
                <a:solidFill>
                  <a:srgbClr val="66FF33"/>
                </a:solidFill>
              </a:rPr>
              <a:t>Go to: cec.sped.org</a:t>
            </a:r>
            <a:r>
              <a:rPr lang="en-US" sz="2400" dirty="0">
                <a:solidFill>
                  <a:srgbClr val="66FF33"/>
                </a:solidFill>
              </a:rPr>
              <a:t> </a:t>
            </a:r>
            <a:endParaRPr lang="en-US" sz="2400" dirty="0" smtClean="0">
              <a:solidFill>
                <a:srgbClr val="66FF33"/>
              </a:solidFill>
            </a:endParaRPr>
          </a:p>
          <a:p>
            <a:pPr marL="0" indent="0">
              <a:buNone/>
            </a:pPr>
            <a:r>
              <a:rPr lang="en-US" sz="2400" dirty="0">
                <a:solidFill>
                  <a:srgbClr val="66FF33"/>
                </a:solidFill>
              </a:rPr>
              <a:t>	</a:t>
            </a:r>
            <a:r>
              <a:rPr lang="en-US" sz="2400" dirty="0" smtClean="0">
                <a:solidFill>
                  <a:srgbClr val="66FF33"/>
                </a:solidFill>
              </a:rPr>
              <a:t>Look under “Policy and Advocacy” and “Take Action”</a:t>
            </a:r>
          </a:p>
          <a:p>
            <a:pPr marL="0" indent="0">
              <a:buNone/>
            </a:pPr>
            <a:r>
              <a:rPr lang="en-US" sz="2400" dirty="0">
                <a:solidFill>
                  <a:srgbClr val="66FF33"/>
                </a:solidFill>
              </a:rPr>
              <a:t>	</a:t>
            </a:r>
            <a:r>
              <a:rPr lang="en-US" sz="2400" dirty="0" err="1" smtClean="0">
                <a:solidFill>
                  <a:srgbClr val="66FF33"/>
                </a:solidFill>
              </a:rPr>
              <a:t>cqrcengage.com</a:t>
            </a:r>
            <a:endParaRPr lang="en-US" sz="2400" dirty="0" smtClean="0">
              <a:solidFill>
                <a:srgbClr val="66FF33"/>
              </a:solidFill>
            </a:endParaRPr>
          </a:p>
          <a:p>
            <a:endParaRPr lang="en-US" dirty="0">
              <a:solidFill>
                <a:srgbClr val="66FF33"/>
              </a:solidFill>
            </a:endParaRPr>
          </a:p>
          <a:p>
            <a:r>
              <a:rPr lang="en-US" sz="3200" dirty="0" smtClean="0">
                <a:solidFill>
                  <a:srgbClr val="66FF33"/>
                </a:solidFill>
              </a:rPr>
              <a:t>AACTE Action Alerts: Look up under </a:t>
            </a:r>
            <a:r>
              <a:rPr lang="en-US" sz="3200" dirty="0" err="1" smtClean="0">
                <a:solidFill>
                  <a:srgbClr val="66FF33"/>
                </a:solidFill>
              </a:rPr>
              <a:t>AACTE.org</a:t>
            </a:r>
            <a:endParaRPr lang="en-US" sz="3200" dirty="0" smtClean="0">
              <a:solidFill>
                <a:srgbClr val="66FF33"/>
              </a:solidFill>
            </a:endParaRPr>
          </a:p>
          <a:p>
            <a:r>
              <a:rPr lang="en-US" sz="3200" dirty="0" smtClean="0">
                <a:solidFill>
                  <a:srgbClr val="66FF33"/>
                </a:solidFill>
              </a:rPr>
              <a:t>Hold lawmakers accountable!</a:t>
            </a:r>
          </a:p>
          <a:p>
            <a:endParaRPr lang="en-US" sz="3200" dirty="0" smtClean="0">
              <a:solidFill>
                <a:srgbClr val="66FF33"/>
              </a:solidFill>
            </a:endParaRPr>
          </a:p>
          <a:p>
            <a:endParaRPr lang="en-US" dirty="0" smtClean="0">
              <a:solidFill>
                <a:srgbClr val="66FF33"/>
              </a:solidFill>
            </a:endParaRPr>
          </a:p>
          <a:p>
            <a:endParaRPr lang="en-US" dirty="0" smtClean="0">
              <a:solidFill>
                <a:srgbClr val="66FF33"/>
              </a:solidFill>
            </a:endParaRPr>
          </a:p>
          <a:p>
            <a:endParaRPr lang="en-US" dirty="0">
              <a:solidFill>
                <a:srgbClr val="66FF33"/>
              </a:solidFill>
            </a:endParaRPr>
          </a:p>
        </p:txBody>
      </p:sp>
    </p:spTree>
    <p:extLst>
      <p:ext uri="{BB962C8B-B14F-4D97-AF65-F5344CB8AC3E}">
        <p14:creationId xmlns:p14="http://schemas.microsoft.com/office/powerpoint/2010/main" val="31554742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384" y="829732"/>
            <a:ext cx="8534400" cy="1507067"/>
          </a:xfrm>
        </p:spPr>
        <p:txBody>
          <a:bodyPr anchor="t"/>
          <a:lstStyle/>
          <a:p>
            <a:pPr algn="ctr"/>
            <a:r>
              <a:rPr lang="en-US" dirty="0" smtClean="0"/>
              <a:t>Take Action: State Level</a:t>
            </a:r>
            <a:endParaRPr lang="en-US" dirty="0"/>
          </a:p>
        </p:txBody>
      </p:sp>
      <p:sp>
        <p:nvSpPr>
          <p:cNvPr id="3" name="Content Placeholder 2"/>
          <p:cNvSpPr>
            <a:spLocks noGrp="1"/>
          </p:cNvSpPr>
          <p:nvPr>
            <p:ph idx="1"/>
          </p:nvPr>
        </p:nvSpPr>
        <p:spPr>
          <a:xfrm>
            <a:off x="582612" y="1846943"/>
            <a:ext cx="9475788" cy="4777740"/>
          </a:xfrm>
        </p:spPr>
        <p:txBody>
          <a:bodyPr anchor="t">
            <a:normAutofit fontScale="92500" lnSpcReduction="10000"/>
          </a:bodyPr>
          <a:lstStyle/>
          <a:p>
            <a:r>
              <a:rPr lang="en-US" sz="2400" dirty="0" smtClean="0">
                <a:solidFill>
                  <a:srgbClr val="66FF33"/>
                </a:solidFill>
              </a:rPr>
              <a:t>Get to know your state plan; leverage your expertise</a:t>
            </a:r>
          </a:p>
          <a:p>
            <a:pPr marL="0" indent="0">
              <a:buNone/>
            </a:pPr>
            <a:endParaRPr lang="en-US" sz="2400" dirty="0" smtClean="0">
              <a:solidFill>
                <a:srgbClr val="66FF33"/>
              </a:solidFill>
            </a:endParaRPr>
          </a:p>
          <a:p>
            <a:r>
              <a:rPr lang="en-US" sz="2400" dirty="0">
                <a:solidFill>
                  <a:srgbClr val="66FF33"/>
                </a:solidFill>
              </a:rPr>
              <a:t>S</a:t>
            </a:r>
            <a:r>
              <a:rPr lang="en-US" sz="2400" dirty="0" smtClean="0">
                <a:solidFill>
                  <a:srgbClr val="66FF33"/>
                </a:solidFill>
              </a:rPr>
              <a:t>tay abreast of/ make your voice heard in new developments (e.g., development of new “other indicator”– projected for June, 2018)</a:t>
            </a:r>
          </a:p>
          <a:p>
            <a:pPr marL="0" indent="0">
              <a:buNone/>
            </a:pPr>
            <a:endParaRPr lang="en-US" sz="2400" dirty="0" smtClean="0">
              <a:solidFill>
                <a:srgbClr val="66FF33"/>
              </a:solidFill>
            </a:endParaRPr>
          </a:p>
          <a:p>
            <a:r>
              <a:rPr lang="en-US" sz="2400" dirty="0" smtClean="0">
                <a:solidFill>
                  <a:srgbClr val="66FF33"/>
                </a:solidFill>
              </a:rPr>
              <a:t>Contact your state legislators</a:t>
            </a:r>
          </a:p>
          <a:p>
            <a:pPr marL="0" indent="0">
              <a:buNone/>
            </a:pPr>
            <a:endParaRPr lang="en-US" sz="2400" dirty="0" smtClean="0">
              <a:solidFill>
                <a:srgbClr val="66FF33"/>
              </a:solidFill>
            </a:endParaRPr>
          </a:p>
          <a:p>
            <a:r>
              <a:rPr lang="en-US" sz="2400" dirty="0" smtClean="0">
                <a:solidFill>
                  <a:srgbClr val="66FF33"/>
                </a:solidFill>
              </a:rPr>
              <a:t>Participate in state level trainings on ESSA</a:t>
            </a:r>
          </a:p>
          <a:p>
            <a:pPr marL="0" indent="0">
              <a:buNone/>
            </a:pPr>
            <a:endParaRPr lang="en-US" sz="2400" dirty="0" smtClean="0">
              <a:solidFill>
                <a:srgbClr val="66FF33"/>
              </a:solidFill>
            </a:endParaRPr>
          </a:p>
          <a:p>
            <a:r>
              <a:rPr lang="en-US" sz="2400" dirty="0" smtClean="0">
                <a:solidFill>
                  <a:srgbClr val="66FF33"/>
                </a:solidFill>
              </a:rPr>
              <a:t>Engage others: </a:t>
            </a:r>
            <a:r>
              <a:rPr lang="en-US" sz="2400" dirty="0" err="1" smtClean="0">
                <a:solidFill>
                  <a:srgbClr val="66FF33"/>
                </a:solidFill>
              </a:rPr>
              <a:t>Paras</a:t>
            </a:r>
            <a:r>
              <a:rPr lang="en-US" sz="2400" dirty="0" smtClean="0">
                <a:solidFill>
                  <a:srgbClr val="66FF33"/>
                </a:solidFill>
              </a:rPr>
              <a:t>, local civil rights leaders, etc.</a:t>
            </a:r>
            <a:endParaRPr lang="en-US" sz="2400" dirty="0">
              <a:solidFill>
                <a:srgbClr val="66FF33"/>
              </a:solidFill>
            </a:endParaRPr>
          </a:p>
        </p:txBody>
      </p:sp>
    </p:spTree>
    <p:extLst>
      <p:ext uri="{BB962C8B-B14F-4D97-AF65-F5344CB8AC3E}">
        <p14:creationId xmlns:p14="http://schemas.microsoft.com/office/powerpoint/2010/main" val="12115587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pPr algn="ctr"/>
            <a:r>
              <a:rPr lang="en-US" dirty="0" smtClean="0"/>
              <a:t>Take Action as professionals</a:t>
            </a:r>
            <a:endParaRPr lang="en-US" dirty="0"/>
          </a:p>
        </p:txBody>
      </p:sp>
      <p:sp>
        <p:nvSpPr>
          <p:cNvPr id="3" name="Content Placeholder 2"/>
          <p:cNvSpPr>
            <a:spLocks noGrp="1"/>
          </p:cNvSpPr>
          <p:nvPr>
            <p:ph idx="1"/>
          </p:nvPr>
        </p:nvSpPr>
        <p:spPr>
          <a:xfrm>
            <a:off x="145142" y="1625600"/>
            <a:ext cx="12046857" cy="4812621"/>
          </a:xfrm>
        </p:spPr>
        <p:txBody>
          <a:bodyPr anchor="t">
            <a:normAutofit/>
          </a:bodyPr>
          <a:lstStyle/>
          <a:p>
            <a:pPr marL="0" indent="0">
              <a:buNone/>
            </a:pPr>
            <a:r>
              <a:rPr lang="en-US" sz="2400" dirty="0" smtClean="0">
                <a:solidFill>
                  <a:srgbClr val="66FF33"/>
                </a:solidFill>
              </a:rPr>
              <a:t>Higher Education Consortium on Special Education (HECSE) supports:</a:t>
            </a:r>
          </a:p>
          <a:p>
            <a:r>
              <a:rPr lang="en-US" sz="2400" dirty="0" smtClean="0">
                <a:solidFill>
                  <a:srgbClr val="66FF33"/>
                </a:solidFill>
              </a:rPr>
              <a:t> </a:t>
            </a:r>
            <a:r>
              <a:rPr lang="en-US" sz="2400" dirty="0">
                <a:solidFill>
                  <a:srgbClr val="66FF33"/>
                </a:solidFill>
              </a:rPr>
              <a:t>R</a:t>
            </a:r>
            <a:r>
              <a:rPr lang="en-US" sz="2400" dirty="0" smtClean="0">
                <a:solidFill>
                  <a:srgbClr val="66FF33"/>
                </a:solidFill>
              </a:rPr>
              <a:t>eforms that ensure effective preparation of all educators</a:t>
            </a:r>
          </a:p>
          <a:p>
            <a:r>
              <a:rPr lang="en-US" sz="2400" dirty="0">
                <a:solidFill>
                  <a:srgbClr val="66FF33"/>
                </a:solidFill>
              </a:rPr>
              <a:t>C</a:t>
            </a:r>
            <a:r>
              <a:rPr lang="en-US" sz="2400" dirty="0" smtClean="0">
                <a:solidFill>
                  <a:srgbClr val="66FF33"/>
                </a:solidFill>
              </a:rPr>
              <a:t>ommon metrics for determining whether or not special educators are “profession-ready”</a:t>
            </a:r>
          </a:p>
          <a:p>
            <a:r>
              <a:rPr lang="en-US" sz="2400" dirty="0">
                <a:solidFill>
                  <a:srgbClr val="66FF33"/>
                </a:solidFill>
              </a:rPr>
              <a:t>S</a:t>
            </a:r>
            <a:r>
              <a:rPr lang="en-US" sz="2400" dirty="0" smtClean="0">
                <a:solidFill>
                  <a:srgbClr val="66FF33"/>
                </a:solidFill>
              </a:rPr>
              <a:t>tate licensing and credentialing systems that maintain rigorous standards for new teachers</a:t>
            </a:r>
          </a:p>
          <a:p>
            <a:r>
              <a:rPr lang="en-US" sz="2400" dirty="0">
                <a:solidFill>
                  <a:srgbClr val="66FF33"/>
                </a:solidFill>
              </a:rPr>
              <a:t>O</a:t>
            </a:r>
            <a:r>
              <a:rPr lang="en-US" sz="2400" dirty="0" smtClean="0">
                <a:solidFill>
                  <a:srgbClr val="66FF33"/>
                </a:solidFill>
              </a:rPr>
              <a:t>ngoing systems of support for newly inducted teachers</a:t>
            </a:r>
          </a:p>
          <a:p>
            <a:r>
              <a:rPr lang="en-US" sz="2400" dirty="0">
                <a:solidFill>
                  <a:srgbClr val="66FF33"/>
                </a:solidFill>
              </a:rPr>
              <a:t>H</a:t>
            </a:r>
            <a:r>
              <a:rPr lang="en-US" sz="2400" dirty="0" smtClean="0">
                <a:solidFill>
                  <a:srgbClr val="66FF33"/>
                </a:solidFill>
              </a:rPr>
              <a:t>igh standards for </a:t>
            </a:r>
            <a:r>
              <a:rPr lang="en-US" sz="2400" b="1" dirty="0" smtClean="0">
                <a:solidFill>
                  <a:srgbClr val="66FF33"/>
                </a:solidFill>
              </a:rPr>
              <a:t>all </a:t>
            </a:r>
            <a:r>
              <a:rPr lang="en-US" sz="2400" dirty="0" smtClean="0">
                <a:solidFill>
                  <a:srgbClr val="66FF33"/>
                </a:solidFill>
              </a:rPr>
              <a:t>teachers, throughout their careers</a:t>
            </a:r>
          </a:p>
          <a:p>
            <a:r>
              <a:rPr lang="en-US" sz="2400" dirty="0">
                <a:solidFill>
                  <a:srgbClr val="66FF33"/>
                </a:solidFill>
              </a:rPr>
              <a:t>R</a:t>
            </a:r>
            <a:r>
              <a:rPr lang="en-US" sz="2400" dirty="0" smtClean="0">
                <a:solidFill>
                  <a:srgbClr val="66FF33"/>
                </a:solidFill>
              </a:rPr>
              <a:t>esearch on effective preparation of teachers and leaders</a:t>
            </a:r>
          </a:p>
          <a:p>
            <a:r>
              <a:rPr lang="en-US" sz="2400" dirty="0" smtClean="0">
                <a:solidFill>
                  <a:srgbClr val="66FF33"/>
                </a:solidFill>
              </a:rPr>
              <a:t>Funding for research, personnel preparation, Part D of IDEA</a:t>
            </a:r>
            <a:endParaRPr lang="en-US" sz="2400" dirty="0">
              <a:solidFill>
                <a:srgbClr val="66FF33"/>
              </a:solidFill>
            </a:endParaRPr>
          </a:p>
        </p:txBody>
      </p:sp>
    </p:spTree>
    <p:extLst>
      <p:ext uri="{BB962C8B-B14F-4D97-AF65-F5344CB8AC3E}">
        <p14:creationId xmlns:p14="http://schemas.microsoft.com/office/powerpoint/2010/main" val="16804874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43" y="321345"/>
            <a:ext cx="9639526" cy="1507067"/>
          </a:xfrm>
        </p:spPr>
        <p:txBody>
          <a:bodyPr/>
          <a:lstStyle/>
          <a:p>
            <a:pPr algn="ctr"/>
            <a:r>
              <a:rPr lang="en-US" dirty="0" smtClean="0"/>
              <a:t>Lessons for Living in Interesting Times</a:t>
            </a:r>
            <a:endParaRPr lang="en-US" dirty="0"/>
          </a:p>
        </p:txBody>
      </p:sp>
      <p:sp>
        <p:nvSpPr>
          <p:cNvPr id="3" name="Content Placeholder 2"/>
          <p:cNvSpPr>
            <a:spLocks noGrp="1"/>
          </p:cNvSpPr>
          <p:nvPr>
            <p:ph idx="1"/>
          </p:nvPr>
        </p:nvSpPr>
        <p:spPr>
          <a:xfrm>
            <a:off x="553584" y="1829622"/>
            <a:ext cx="9388702" cy="3615267"/>
          </a:xfrm>
        </p:spPr>
        <p:txBody>
          <a:bodyPr anchor="t">
            <a:normAutofit/>
          </a:bodyPr>
          <a:lstStyle/>
          <a:p>
            <a:pPr marL="0" indent="0">
              <a:buNone/>
            </a:pPr>
            <a:r>
              <a:rPr lang="en-US" sz="3200" dirty="0" smtClean="0">
                <a:solidFill>
                  <a:srgbClr val="66FF33"/>
                </a:solidFill>
              </a:rPr>
              <a:t>1. </a:t>
            </a:r>
            <a:r>
              <a:rPr lang="en-US" sz="3200" b="1" dirty="0" smtClean="0">
                <a:solidFill>
                  <a:srgbClr val="66FF33"/>
                </a:solidFill>
              </a:rPr>
              <a:t>“Don’t rehearse your nightmares.”</a:t>
            </a:r>
          </a:p>
          <a:p>
            <a:pPr marL="0" indent="0">
              <a:buNone/>
            </a:pPr>
            <a:r>
              <a:rPr lang="en-US" sz="3200" dirty="0">
                <a:solidFill>
                  <a:srgbClr val="66FF33"/>
                </a:solidFill>
              </a:rPr>
              <a:t> </a:t>
            </a:r>
            <a:r>
              <a:rPr lang="en-US" sz="3200" dirty="0" smtClean="0">
                <a:solidFill>
                  <a:srgbClr val="66FF33"/>
                </a:solidFill>
              </a:rPr>
              <a:t>     </a:t>
            </a:r>
            <a:r>
              <a:rPr lang="en-US" sz="2800" dirty="0" smtClean="0">
                <a:solidFill>
                  <a:srgbClr val="66FF33"/>
                </a:solidFill>
              </a:rPr>
              <a:t>Larry Wexler, U.S. Dept. of Education</a:t>
            </a:r>
            <a:endParaRPr lang="en-US" sz="3200" dirty="0">
              <a:solidFill>
                <a:srgbClr val="66FF33"/>
              </a:solidFill>
            </a:endParaRPr>
          </a:p>
        </p:txBody>
      </p:sp>
      <p:pic>
        <p:nvPicPr>
          <p:cNvPr id="10242" name="Picture 2" descr="Image result for posi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027" y="3121488"/>
            <a:ext cx="4712914" cy="3549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3968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669" y="763262"/>
            <a:ext cx="8534400" cy="1507067"/>
          </a:xfrm>
        </p:spPr>
        <p:txBody>
          <a:bodyPr anchor="t"/>
          <a:lstStyle/>
          <a:p>
            <a:r>
              <a:rPr lang="en-US" dirty="0" smtClean="0"/>
              <a:t>Lessons…</a:t>
            </a:r>
            <a:endParaRPr lang="en-US" dirty="0"/>
          </a:p>
        </p:txBody>
      </p:sp>
      <p:sp>
        <p:nvSpPr>
          <p:cNvPr id="3" name="Content Placeholder 2"/>
          <p:cNvSpPr>
            <a:spLocks noGrp="1"/>
          </p:cNvSpPr>
          <p:nvPr>
            <p:ph idx="1"/>
          </p:nvPr>
        </p:nvSpPr>
        <p:spPr>
          <a:xfrm>
            <a:off x="657327" y="1638138"/>
            <a:ext cx="8534400" cy="3615267"/>
          </a:xfrm>
        </p:spPr>
        <p:txBody>
          <a:bodyPr anchor="t">
            <a:normAutofit/>
          </a:bodyPr>
          <a:lstStyle/>
          <a:p>
            <a:pPr marL="0" indent="0">
              <a:buNone/>
            </a:pPr>
            <a:r>
              <a:rPr lang="en-US" sz="3200" dirty="0" smtClean="0">
                <a:solidFill>
                  <a:srgbClr val="66FF33"/>
                </a:solidFill>
              </a:rPr>
              <a:t>2. </a:t>
            </a:r>
            <a:r>
              <a:rPr lang="en-US" sz="3200" b="1" dirty="0" smtClean="0">
                <a:solidFill>
                  <a:srgbClr val="66FF33"/>
                </a:solidFill>
              </a:rPr>
              <a:t>Hold on tight for the ride.</a:t>
            </a:r>
            <a:endParaRPr lang="en-US" sz="3200" b="1" dirty="0">
              <a:solidFill>
                <a:srgbClr val="66FF33"/>
              </a:solidFill>
            </a:endParaRPr>
          </a:p>
        </p:txBody>
      </p:sp>
      <p:pic>
        <p:nvPicPr>
          <p:cNvPr id="7170" name="Picture 2" descr="Image result for hold on for the r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273" y="2335751"/>
            <a:ext cx="5434445" cy="43475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995041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384" y="158442"/>
            <a:ext cx="8534400" cy="1507067"/>
          </a:xfrm>
        </p:spPr>
        <p:txBody>
          <a:bodyPr/>
          <a:lstStyle/>
          <a:p>
            <a:r>
              <a:rPr lang="en-US" dirty="0" smtClean="0"/>
              <a:t>Lessons…</a:t>
            </a:r>
            <a:endParaRPr lang="en-US" dirty="0"/>
          </a:p>
        </p:txBody>
      </p:sp>
      <p:sp>
        <p:nvSpPr>
          <p:cNvPr id="3" name="Content Placeholder 2"/>
          <p:cNvSpPr>
            <a:spLocks noGrp="1"/>
          </p:cNvSpPr>
          <p:nvPr>
            <p:ph idx="1"/>
          </p:nvPr>
        </p:nvSpPr>
        <p:spPr>
          <a:xfrm>
            <a:off x="1117496" y="1499751"/>
            <a:ext cx="8534400" cy="3615267"/>
          </a:xfrm>
        </p:spPr>
        <p:txBody>
          <a:bodyPr anchor="t">
            <a:normAutofit/>
          </a:bodyPr>
          <a:lstStyle/>
          <a:p>
            <a:pPr marL="0" indent="0">
              <a:buNone/>
            </a:pPr>
            <a:r>
              <a:rPr lang="en-US" sz="3200" dirty="0" smtClean="0">
                <a:solidFill>
                  <a:srgbClr val="66FF33"/>
                </a:solidFill>
              </a:rPr>
              <a:t>3. </a:t>
            </a:r>
            <a:r>
              <a:rPr lang="en-US" sz="3200" b="1" dirty="0" smtClean="0">
                <a:solidFill>
                  <a:srgbClr val="66FF33"/>
                </a:solidFill>
              </a:rPr>
              <a:t>Stay true to what matters most to you.</a:t>
            </a:r>
            <a:endParaRPr lang="en-US" sz="3200" b="1" dirty="0">
              <a:solidFill>
                <a:srgbClr val="66FF33"/>
              </a:solidFill>
            </a:endParaRPr>
          </a:p>
        </p:txBody>
      </p:sp>
      <p:pic>
        <p:nvPicPr>
          <p:cNvPr id="8194" name="Picture 2" descr="Image result for do the best you can angel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4291" y="2359693"/>
            <a:ext cx="3539547" cy="4319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12864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706" y="713232"/>
            <a:ext cx="8534400" cy="753534"/>
          </a:xfrm>
        </p:spPr>
        <p:txBody>
          <a:bodyPr anchor="t"/>
          <a:lstStyle/>
          <a:p>
            <a:r>
              <a:rPr lang="en-US" dirty="0" smtClean="0"/>
              <a:t>Lessons</a:t>
            </a:r>
            <a:endParaRPr lang="en-US" dirty="0"/>
          </a:p>
        </p:txBody>
      </p:sp>
      <p:sp>
        <p:nvSpPr>
          <p:cNvPr id="3" name="Content Placeholder 2"/>
          <p:cNvSpPr>
            <a:spLocks noGrp="1"/>
          </p:cNvSpPr>
          <p:nvPr>
            <p:ph idx="1"/>
          </p:nvPr>
        </p:nvSpPr>
        <p:spPr>
          <a:xfrm>
            <a:off x="945469" y="1653803"/>
            <a:ext cx="10274074" cy="3001323"/>
          </a:xfrm>
        </p:spPr>
        <p:txBody>
          <a:bodyPr anchor="t">
            <a:normAutofit/>
          </a:bodyPr>
          <a:lstStyle/>
          <a:p>
            <a:pPr marL="0" indent="0">
              <a:buNone/>
            </a:pPr>
            <a:r>
              <a:rPr lang="en-US" sz="3200" dirty="0" smtClean="0">
                <a:solidFill>
                  <a:srgbClr val="66FF33"/>
                </a:solidFill>
              </a:rPr>
              <a:t>4. </a:t>
            </a:r>
            <a:r>
              <a:rPr lang="en-US" sz="3200" b="1" dirty="0" smtClean="0">
                <a:solidFill>
                  <a:srgbClr val="66FF33"/>
                </a:solidFill>
              </a:rPr>
              <a:t>Remain open to the opportunities around you.</a:t>
            </a:r>
            <a:endParaRPr lang="en-US" sz="3200" b="1" dirty="0">
              <a:solidFill>
                <a:srgbClr val="66FF33"/>
              </a:solidFill>
            </a:endParaRPr>
          </a:p>
        </p:txBody>
      </p:sp>
      <p:pic>
        <p:nvPicPr>
          <p:cNvPr id="9218" name="Picture 2" descr="Image result for open min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955" y="2469952"/>
            <a:ext cx="3903229" cy="40806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34199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76" y="261696"/>
            <a:ext cx="8534400" cy="1507067"/>
          </a:xfrm>
        </p:spPr>
        <p:txBody>
          <a:bodyPr/>
          <a:lstStyle/>
          <a:p>
            <a:r>
              <a:rPr lang="en-US" dirty="0" smtClean="0"/>
              <a:t>Lessons</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smtClean="0">
              <a:solidFill>
                <a:srgbClr val="66FF33"/>
              </a:solidFill>
            </a:endParaRPr>
          </a:p>
          <a:p>
            <a:pPr marL="0" indent="0">
              <a:buNone/>
            </a:pPr>
            <a:r>
              <a:rPr lang="en-US" sz="2800" b="1" dirty="0" smtClean="0">
                <a:solidFill>
                  <a:srgbClr val="66FF33"/>
                </a:solidFill>
              </a:rPr>
              <a:t>5. Engage in collaboration</a:t>
            </a:r>
          </a:p>
          <a:p>
            <a:pPr marL="0" indent="0">
              <a:buNone/>
            </a:pPr>
            <a:r>
              <a:rPr lang="en-US" sz="2800" dirty="0" smtClean="0">
                <a:solidFill>
                  <a:srgbClr val="66FF33"/>
                </a:solidFill>
              </a:rPr>
              <a:t>Draw on the shared expertise, creativity and strengths  of your colleagues and partners, including community, state, and </a:t>
            </a:r>
          </a:p>
          <a:p>
            <a:pPr marL="0" indent="0">
              <a:buNone/>
            </a:pPr>
            <a:r>
              <a:rPr lang="en-US" sz="2800" dirty="0" smtClean="0">
                <a:solidFill>
                  <a:srgbClr val="66FF33"/>
                </a:solidFill>
              </a:rPr>
              <a:t>higher education partners!</a:t>
            </a:r>
            <a:endParaRPr lang="en-US" sz="2800" dirty="0">
              <a:solidFill>
                <a:srgbClr val="66FF33"/>
              </a:solidFill>
            </a:endParaRPr>
          </a:p>
        </p:txBody>
      </p:sp>
      <p:pic>
        <p:nvPicPr>
          <p:cNvPr id="1026" name="Picture 2" descr="Image result for images for collab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74" y="3244893"/>
            <a:ext cx="4856053" cy="32913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849318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1632"/>
            <a:ext cx="8534400" cy="1507067"/>
          </a:xfrm>
        </p:spPr>
        <p:txBody>
          <a:bodyPr anchor="t"/>
          <a:lstStyle/>
          <a:p>
            <a:r>
              <a:rPr lang="en-US" dirty="0" smtClean="0"/>
              <a:t>Sources</a:t>
            </a:r>
            <a:endParaRPr lang="en-US" dirty="0"/>
          </a:p>
        </p:txBody>
      </p:sp>
      <p:sp>
        <p:nvSpPr>
          <p:cNvPr id="3" name="Content Placeholder 2"/>
          <p:cNvSpPr>
            <a:spLocks noGrp="1"/>
          </p:cNvSpPr>
          <p:nvPr>
            <p:ph idx="1"/>
          </p:nvPr>
        </p:nvSpPr>
        <p:spPr>
          <a:xfrm>
            <a:off x="684211" y="1451434"/>
            <a:ext cx="10448246" cy="4095448"/>
          </a:xfrm>
        </p:spPr>
        <p:txBody>
          <a:bodyPr anchor="t">
            <a:noAutofit/>
          </a:bodyPr>
          <a:lstStyle/>
          <a:p>
            <a:pPr marL="0" indent="0">
              <a:buNone/>
            </a:pPr>
            <a:r>
              <a:rPr lang="en-US" sz="1800" b="1" dirty="0">
                <a:solidFill>
                  <a:srgbClr val="66FF33"/>
                </a:solidFill>
              </a:rPr>
              <a:t>Overview of ESSA</a:t>
            </a:r>
          </a:p>
          <a:p>
            <a:pPr marL="0" indent="0">
              <a:buNone/>
            </a:pPr>
            <a:r>
              <a:rPr lang="en-US" sz="1800" dirty="0">
                <a:solidFill>
                  <a:srgbClr val="66FF33"/>
                </a:solidFill>
              </a:rPr>
              <a:t> </a:t>
            </a:r>
          </a:p>
          <a:p>
            <a:pPr marL="0" indent="0">
              <a:buNone/>
            </a:pPr>
            <a:r>
              <a:rPr lang="en-US" sz="1800" i="1" dirty="0">
                <a:solidFill>
                  <a:srgbClr val="66FF33"/>
                </a:solidFill>
              </a:rPr>
              <a:t>ESSA’s Impact: Views from Districts and Schools. </a:t>
            </a:r>
            <a:r>
              <a:rPr lang="en-US" sz="1800" dirty="0">
                <a:solidFill>
                  <a:srgbClr val="66FF33"/>
                </a:solidFill>
              </a:rPr>
              <a:t>(2017). Webinar from Ed Week. </a:t>
            </a:r>
            <a:r>
              <a:rPr lang="en-US" sz="1800" dirty="0" err="1">
                <a:solidFill>
                  <a:srgbClr val="66FF33"/>
                </a:solidFill>
              </a:rPr>
              <a:t>Edweek.org</a:t>
            </a:r>
            <a:r>
              <a:rPr lang="en-US" sz="1800" dirty="0">
                <a:solidFill>
                  <a:srgbClr val="66FF33"/>
                </a:solidFill>
              </a:rPr>
              <a:t>/go/webinars</a:t>
            </a:r>
            <a:r>
              <a:rPr lang="en-US" sz="1800" dirty="0" smtClean="0">
                <a:solidFill>
                  <a:srgbClr val="66FF33"/>
                </a:solidFill>
              </a:rPr>
              <a:t>.</a:t>
            </a:r>
          </a:p>
          <a:p>
            <a:pPr marL="0" indent="0">
              <a:buNone/>
            </a:pPr>
            <a:endParaRPr lang="en-US" sz="1800" dirty="0">
              <a:solidFill>
                <a:srgbClr val="66FF33"/>
              </a:solidFill>
            </a:endParaRPr>
          </a:p>
          <a:p>
            <a:pPr marL="0" indent="0">
              <a:buNone/>
            </a:pPr>
            <a:r>
              <a:rPr lang="en-US" sz="1800" dirty="0" smtClean="0">
                <a:solidFill>
                  <a:srgbClr val="66FF33"/>
                </a:solidFill>
              </a:rPr>
              <a:t>ESSA: Key Provisions and Implications for Students with Disabilities </a:t>
            </a:r>
            <a:r>
              <a:rPr lang="en-US" sz="1800" dirty="0" smtClean="0">
                <a:solidFill>
                  <a:srgbClr val="66FF33"/>
                </a:solidFill>
                <a:hlinkClick r:id="rId2"/>
              </a:rPr>
              <a:t>http://www.ccsso.org/Documents/2016/ESSA/ESSA_Key_Provisions_Implications_for_SWD.pdf</a:t>
            </a:r>
            <a:endParaRPr lang="en-US" sz="1800" dirty="0" smtClean="0">
              <a:solidFill>
                <a:srgbClr val="66FF33"/>
              </a:solidFill>
            </a:endParaRPr>
          </a:p>
          <a:p>
            <a:pPr marL="0" indent="0">
              <a:buNone/>
            </a:pPr>
            <a:endParaRPr lang="en-US" sz="1800" dirty="0">
              <a:solidFill>
                <a:srgbClr val="66FF33"/>
              </a:solidFill>
            </a:endParaRPr>
          </a:p>
          <a:p>
            <a:pPr marL="0" indent="0">
              <a:buNone/>
            </a:pPr>
            <a:r>
              <a:rPr lang="en-US" sz="1800" i="1" dirty="0">
                <a:solidFill>
                  <a:srgbClr val="66FF33"/>
                </a:solidFill>
              </a:rPr>
              <a:t>Inside ESSA: The New Federal K-12 Law. </a:t>
            </a:r>
            <a:r>
              <a:rPr lang="en-US" sz="1800" dirty="0">
                <a:solidFill>
                  <a:srgbClr val="66FF33"/>
                </a:solidFill>
              </a:rPr>
              <a:t>(January, 6, 2016). Series of articles published by </a:t>
            </a:r>
            <a:r>
              <a:rPr lang="en-US" sz="1800" i="1" dirty="0">
                <a:solidFill>
                  <a:srgbClr val="66FF33"/>
                </a:solidFill>
              </a:rPr>
              <a:t>Education Week, </a:t>
            </a:r>
            <a:r>
              <a:rPr lang="en-US" sz="1800" dirty="0">
                <a:solidFill>
                  <a:srgbClr val="66FF33"/>
                </a:solidFill>
              </a:rPr>
              <a:t>available for viewing at </a:t>
            </a:r>
            <a:r>
              <a:rPr lang="en-US" sz="1800" dirty="0" err="1">
                <a:solidFill>
                  <a:srgbClr val="66FF33"/>
                </a:solidFill>
              </a:rPr>
              <a:t>edweek.org</a:t>
            </a:r>
            <a:r>
              <a:rPr lang="en-US" sz="1800" dirty="0">
                <a:solidFill>
                  <a:srgbClr val="66FF33"/>
                </a:solidFill>
              </a:rPr>
              <a:t>.</a:t>
            </a:r>
          </a:p>
          <a:p>
            <a:pPr marL="0" indent="0">
              <a:buNone/>
            </a:pPr>
            <a:r>
              <a:rPr lang="en-US" sz="1800" i="1" dirty="0">
                <a:solidFill>
                  <a:srgbClr val="66FF33"/>
                </a:solidFill>
              </a:rPr>
              <a:t> </a:t>
            </a:r>
            <a:endParaRPr lang="en-US" sz="1800" dirty="0">
              <a:solidFill>
                <a:srgbClr val="66FF33"/>
              </a:solidFill>
            </a:endParaRPr>
          </a:p>
          <a:p>
            <a:pPr marL="0" indent="0">
              <a:buNone/>
            </a:pPr>
            <a:r>
              <a:rPr lang="en-US" sz="1800" dirty="0">
                <a:solidFill>
                  <a:srgbClr val="66FF33"/>
                </a:solidFill>
              </a:rPr>
              <a:t>National Conference of State Legislatures (</a:t>
            </a:r>
            <a:r>
              <a:rPr lang="en-US" sz="1800" dirty="0" err="1">
                <a:solidFill>
                  <a:srgbClr val="66FF33"/>
                </a:solidFill>
              </a:rPr>
              <a:t>n.d.</a:t>
            </a:r>
            <a:r>
              <a:rPr lang="en-US" sz="1800" dirty="0">
                <a:solidFill>
                  <a:srgbClr val="66FF33"/>
                </a:solidFill>
              </a:rPr>
              <a:t>). </a:t>
            </a:r>
            <a:r>
              <a:rPr lang="en-US" sz="1800" i="1" dirty="0">
                <a:solidFill>
                  <a:srgbClr val="66FF33"/>
                </a:solidFill>
              </a:rPr>
              <a:t>Summary of the Every Student Succeeds Act, legislation reauthorizing the Elementary and Secondary Education Act. </a:t>
            </a:r>
            <a:r>
              <a:rPr lang="en-US" sz="1800" dirty="0">
                <a:solidFill>
                  <a:srgbClr val="66FF33"/>
                </a:solidFill>
              </a:rPr>
              <a:t>Author.</a:t>
            </a:r>
          </a:p>
          <a:p>
            <a:pPr marL="0" indent="0">
              <a:buNone/>
            </a:pPr>
            <a:r>
              <a:rPr lang="en-US" sz="1800" dirty="0">
                <a:solidFill>
                  <a:srgbClr val="66FF33"/>
                </a:solidFill>
              </a:rPr>
              <a:t> </a:t>
            </a:r>
          </a:p>
          <a:p>
            <a:endParaRPr lang="en-US" sz="1600" dirty="0">
              <a:solidFill>
                <a:srgbClr val="66FF33"/>
              </a:solidFill>
            </a:endParaRPr>
          </a:p>
        </p:txBody>
      </p:sp>
    </p:spTree>
    <p:extLst>
      <p:ext uri="{BB962C8B-B14F-4D97-AF65-F5344CB8AC3E}">
        <p14:creationId xmlns:p14="http://schemas.microsoft.com/office/powerpoint/2010/main" val="330786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103" y="133541"/>
            <a:ext cx="8534400" cy="1507067"/>
          </a:xfrm>
        </p:spPr>
        <p:txBody>
          <a:bodyPr/>
          <a:lstStyle/>
          <a:p>
            <a:r>
              <a:rPr lang="en-US" dirty="0" smtClean="0"/>
              <a:t>Champions and Critics of NCLB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8376732"/>
              </p:ext>
            </p:extLst>
          </p:nvPr>
        </p:nvGraphicFramePr>
        <p:xfrm>
          <a:off x="966354" y="1640608"/>
          <a:ext cx="10619722" cy="4669842"/>
        </p:xfrm>
        <a:graphic>
          <a:graphicData uri="http://schemas.openxmlformats.org/drawingml/2006/table">
            <a:tbl>
              <a:tblPr firstRow="1" bandRow="1">
                <a:tableStyleId>{5C22544A-7EE6-4342-B048-85BDC9FD1C3A}</a:tableStyleId>
              </a:tblPr>
              <a:tblGrid>
                <a:gridCol w="5527964"/>
                <a:gridCol w="5091758"/>
              </a:tblGrid>
              <a:tr h="595056">
                <a:tc>
                  <a:txBody>
                    <a:bodyPr/>
                    <a:lstStyle/>
                    <a:p>
                      <a:r>
                        <a:rPr lang="en-US" sz="2400" dirty="0" smtClean="0"/>
                        <a:t>Thumbs-up</a:t>
                      </a:r>
                      <a:endParaRPr lang="en-US" sz="2400" dirty="0"/>
                    </a:p>
                  </a:txBody>
                  <a:tcPr/>
                </a:tc>
                <a:tc>
                  <a:txBody>
                    <a:bodyPr/>
                    <a:lstStyle/>
                    <a:p>
                      <a:r>
                        <a:rPr lang="en-US" sz="2400" dirty="0" smtClean="0"/>
                        <a:t>Thumbs-down</a:t>
                      </a:r>
                      <a:endParaRPr lang="en-US" sz="2400" dirty="0"/>
                    </a:p>
                  </a:txBody>
                  <a:tcPr/>
                </a:tc>
              </a:tr>
              <a:tr h="1041348">
                <a:tc>
                  <a:txBody>
                    <a:bodyPr/>
                    <a:lstStyle/>
                    <a:p>
                      <a:r>
                        <a:rPr lang="en-US" sz="2400" baseline="0" dirty="0" smtClean="0"/>
                        <a:t>Mandated a focus on underperforming groups of students</a:t>
                      </a:r>
                      <a:endParaRPr lang="en-US" sz="2400" dirty="0"/>
                    </a:p>
                  </a:txBody>
                  <a:tcPr/>
                </a:tc>
                <a:tc>
                  <a:txBody>
                    <a:bodyPr/>
                    <a:lstStyle/>
                    <a:p>
                      <a:r>
                        <a:rPr lang="en-US" sz="2400" dirty="0" smtClean="0"/>
                        <a:t>“Heavy footprint” of federal</a:t>
                      </a:r>
                      <a:r>
                        <a:rPr lang="en-US" sz="2400" baseline="0" dirty="0" smtClean="0"/>
                        <a:t> government</a:t>
                      </a:r>
                      <a:endParaRPr lang="en-US" sz="2400" dirty="0"/>
                    </a:p>
                  </a:txBody>
                  <a:tcPr/>
                </a:tc>
              </a:tr>
              <a:tr h="1041348">
                <a:tc>
                  <a:txBody>
                    <a:bodyPr/>
                    <a:lstStyle/>
                    <a:p>
                      <a:r>
                        <a:rPr lang="en-US" sz="2400" dirty="0" smtClean="0"/>
                        <a:t>Created more consistency re: state accountability</a:t>
                      </a:r>
                      <a:endParaRPr lang="en-US" sz="2400" dirty="0"/>
                    </a:p>
                  </a:txBody>
                  <a:tcPr/>
                </a:tc>
                <a:tc>
                  <a:txBody>
                    <a:bodyPr/>
                    <a:lstStyle/>
                    <a:p>
                      <a:r>
                        <a:rPr lang="en-US" sz="2400" dirty="0" smtClean="0"/>
                        <a:t>Too much emphasis</a:t>
                      </a:r>
                      <a:r>
                        <a:rPr lang="en-US" sz="2400" baseline="0" dirty="0" smtClean="0"/>
                        <a:t> on standardized testing</a:t>
                      </a:r>
                      <a:endParaRPr lang="en-US" sz="2400" dirty="0"/>
                    </a:p>
                  </a:txBody>
                  <a:tcPr/>
                </a:tc>
              </a:tr>
              <a:tr h="1041348">
                <a:tc>
                  <a:txBody>
                    <a:bodyPr/>
                    <a:lstStyle/>
                    <a:p>
                      <a:r>
                        <a:rPr lang="en-US" sz="2400" dirty="0" smtClean="0"/>
                        <a:t>Focused on teacher quality through “highly qualified” provision</a:t>
                      </a:r>
                      <a:endParaRPr lang="en-US" sz="2400" dirty="0"/>
                    </a:p>
                  </a:txBody>
                  <a:tcPr/>
                </a:tc>
                <a:tc>
                  <a:txBody>
                    <a:bodyPr/>
                    <a:lstStyle/>
                    <a:p>
                      <a:r>
                        <a:rPr lang="en-US" sz="2400" dirty="0" smtClean="0"/>
                        <a:t>Narrow</a:t>
                      </a:r>
                      <a:r>
                        <a:rPr lang="en-US" sz="2400" baseline="0" dirty="0" smtClean="0"/>
                        <a:t> definition of quality</a:t>
                      </a:r>
                      <a:endParaRPr lang="en-US" sz="2400" dirty="0"/>
                    </a:p>
                  </a:txBody>
                  <a:tcPr/>
                </a:tc>
              </a:tr>
              <a:tr h="950742">
                <a:tc>
                  <a:txBody>
                    <a:bodyPr/>
                    <a:lstStyle/>
                    <a:p>
                      <a:r>
                        <a:rPr lang="en-US" sz="2400" dirty="0" smtClean="0"/>
                        <a:t>ESEA</a:t>
                      </a:r>
                      <a:r>
                        <a:rPr lang="en-US" sz="2400" baseline="0" dirty="0" smtClean="0"/>
                        <a:t> waivers designed to increase flexibility</a:t>
                      </a:r>
                      <a:endParaRPr lang="en-US" sz="2400" dirty="0"/>
                    </a:p>
                  </a:txBody>
                  <a:tcPr/>
                </a:tc>
                <a:tc>
                  <a:txBody>
                    <a:bodyPr/>
                    <a:lstStyle/>
                    <a:p>
                      <a:r>
                        <a:rPr lang="en-US" sz="2400" dirty="0" smtClean="0"/>
                        <a:t>Controversial approaches to evaluating teachers</a:t>
                      </a:r>
                      <a:endParaRPr lang="en-US" sz="2400" dirty="0"/>
                    </a:p>
                  </a:txBody>
                  <a:tcPr/>
                </a:tc>
              </a:tr>
            </a:tbl>
          </a:graphicData>
        </a:graphic>
      </p:graphicFrame>
    </p:spTree>
    <p:extLst>
      <p:ext uri="{BB962C8B-B14F-4D97-AF65-F5344CB8AC3E}">
        <p14:creationId xmlns:p14="http://schemas.microsoft.com/office/powerpoint/2010/main" val="39787017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26" y="394304"/>
            <a:ext cx="8534400" cy="970040"/>
          </a:xfrm>
        </p:spPr>
        <p:txBody>
          <a:bodyPr anchor="t"/>
          <a:lstStyle/>
          <a:p>
            <a:r>
              <a:rPr lang="en-US" dirty="0" smtClean="0"/>
              <a:t>Sources</a:t>
            </a:r>
            <a:endParaRPr lang="en-US" dirty="0"/>
          </a:p>
        </p:txBody>
      </p:sp>
      <p:sp>
        <p:nvSpPr>
          <p:cNvPr id="3" name="Content Placeholder 2"/>
          <p:cNvSpPr>
            <a:spLocks noGrp="1"/>
          </p:cNvSpPr>
          <p:nvPr>
            <p:ph idx="1"/>
          </p:nvPr>
        </p:nvSpPr>
        <p:spPr>
          <a:xfrm>
            <a:off x="698726" y="1349837"/>
            <a:ext cx="10970760" cy="4663924"/>
          </a:xfrm>
        </p:spPr>
        <p:txBody>
          <a:bodyPr anchor="t">
            <a:noAutofit/>
          </a:bodyPr>
          <a:lstStyle/>
          <a:p>
            <a:pPr marL="0" indent="0">
              <a:buNone/>
            </a:pPr>
            <a:r>
              <a:rPr lang="en-US" sz="1800" b="1" dirty="0">
                <a:solidFill>
                  <a:srgbClr val="66FF33"/>
                </a:solidFill>
              </a:rPr>
              <a:t>ESSA and School Improvement</a:t>
            </a:r>
          </a:p>
          <a:p>
            <a:pPr marL="0" indent="0">
              <a:buNone/>
            </a:pPr>
            <a:r>
              <a:rPr lang="en-US" sz="1800" dirty="0">
                <a:solidFill>
                  <a:srgbClr val="66FF33"/>
                </a:solidFill>
              </a:rPr>
              <a:t> </a:t>
            </a:r>
          </a:p>
          <a:p>
            <a:pPr marL="0" indent="0">
              <a:buNone/>
            </a:pPr>
            <a:r>
              <a:rPr lang="en-US" sz="1800" dirty="0">
                <a:solidFill>
                  <a:srgbClr val="66FF33"/>
                </a:solidFill>
              </a:rPr>
              <a:t>Carnegie Foundation for the Advancement of Teaching (2017).  </a:t>
            </a:r>
            <a:r>
              <a:rPr lang="en-US" sz="1800" i="1" dirty="0">
                <a:solidFill>
                  <a:srgbClr val="66FF33"/>
                </a:solidFill>
              </a:rPr>
              <a:t>Using implementation science to accelerate learning and address problems of practice. </a:t>
            </a:r>
            <a:r>
              <a:rPr lang="en-US" sz="1800" dirty="0">
                <a:solidFill>
                  <a:srgbClr val="66FF33"/>
                </a:solidFill>
              </a:rPr>
              <a:t>Author</a:t>
            </a:r>
            <a:r>
              <a:rPr lang="en-US" sz="1800" dirty="0" smtClean="0">
                <a:solidFill>
                  <a:srgbClr val="66FF33"/>
                </a:solidFill>
              </a:rPr>
              <a:t>.</a:t>
            </a:r>
          </a:p>
          <a:p>
            <a:pPr marL="0" indent="0">
              <a:buNone/>
            </a:pPr>
            <a:endParaRPr lang="en-US" sz="1800" dirty="0">
              <a:solidFill>
                <a:srgbClr val="66FF33"/>
              </a:solidFill>
            </a:endParaRPr>
          </a:p>
          <a:p>
            <a:pPr marL="0" indent="0">
              <a:buNone/>
            </a:pPr>
            <a:r>
              <a:rPr lang="en-US" sz="1800" dirty="0" smtClean="0">
                <a:solidFill>
                  <a:srgbClr val="66FF33"/>
                </a:solidFill>
              </a:rPr>
              <a:t>CCSSO. </a:t>
            </a:r>
            <a:r>
              <a:rPr lang="en-US" sz="1800" dirty="0"/>
              <a:t>http://</a:t>
            </a:r>
            <a:r>
              <a:rPr lang="en-US" sz="1800" dirty="0" err="1"/>
              <a:t>chiefsforchange.org</a:t>
            </a:r>
            <a:r>
              <a:rPr lang="en-US" sz="1800" dirty="0"/>
              <a:t>/</a:t>
            </a:r>
            <a:r>
              <a:rPr lang="en-US" sz="1800" dirty="0" err="1"/>
              <a:t>wp</a:t>
            </a:r>
            <a:r>
              <a:rPr lang="en-US" sz="1800" dirty="0"/>
              <a:t>-content/uploads/2016/05/School-Improvement-Strategies-Under-</a:t>
            </a:r>
            <a:r>
              <a:rPr lang="en-US" sz="1800" dirty="0" err="1" smtClean="0"/>
              <a:t>ESSA.pd</a:t>
            </a:r>
            <a:endParaRPr lang="en-US" sz="1800" dirty="0">
              <a:solidFill>
                <a:srgbClr val="66FF33"/>
              </a:solidFill>
            </a:endParaRPr>
          </a:p>
          <a:p>
            <a:pPr marL="0" indent="0">
              <a:buNone/>
            </a:pPr>
            <a:r>
              <a:rPr lang="en-US" sz="1800" dirty="0">
                <a:solidFill>
                  <a:srgbClr val="66FF33"/>
                </a:solidFill>
              </a:rPr>
              <a:t> </a:t>
            </a:r>
          </a:p>
          <a:p>
            <a:pPr marL="0" indent="0">
              <a:buNone/>
            </a:pPr>
            <a:r>
              <a:rPr lang="en-US" sz="1800" dirty="0">
                <a:solidFill>
                  <a:srgbClr val="66FF33"/>
                </a:solidFill>
              </a:rPr>
              <a:t>Darling-Hammond, L., </a:t>
            </a:r>
            <a:r>
              <a:rPr lang="en-US" sz="1800" dirty="0" err="1">
                <a:solidFill>
                  <a:srgbClr val="66FF33"/>
                </a:solidFill>
              </a:rPr>
              <a:t>Hyler</a:t>
            </a:r>
            <a:r>
              <a:rPr lang="en-US" sz="1800" dirty="0">
                <a:solidFill>
                  <a:srgbClr val="66FF33"/>
                </a:solidFill>
              </a:rPr>
              <a:t>, M. E., Gardner, M. (2017).Effective Teacher Professional Development . Palo Alto, CA: Learning Policy Institute. </a:t>
            </a:r>
            <a:r>
              <a:rPr lang="en-US" sz="1800" u="sng" dirty="0">
                <a:solidFill>
                  <a:srgbClr val="66FF33"/>
                </a:solidFill>
                <a:hlinkClick r:id="rId2"/>
              </a:rPr>
              <a:t>https://learningpolicyinstitute.org/product/teacher-prof-dev</a:t>
            </a:r>
            <a:endParaRPr lang="en-US" sz="1800" dirty="0">
              <a:solidFill>
                <a:srgbClr val="66FF33"/>
              </a:solidFill>
            </a:endParaRPr>
          </a:p>
          <a:p>
            <a:pPr marL="0" indent="0">
              <a:buNone/>
            </a:pPr>
            <a:endParaRPr lang="en-US" sz="1800" dirty="0">
              <a:solidFill>
                <a:srgbClr val="66FF33"/>
              </a:solidFill>
            </a:endParaRPr>
          </a:p>
          <a:p>
            <a:pPr marL="0" indent="0">
              <a:buNone/>
            </a:pPr>
            <a:r>
              <a:rPr lang="en-US" sz="1800" dirty="0">
                <a:solidFill>
                  <a:srgbClr val="66FF33"/>
                </a:solidFill>
              </a:rPr>
              <a:t> </a:t>
            </a:r>
            <a:r>
              <a:rPr lang="en-US" sz="1800" dirty="0" smtClean="0">
                <a:solidFill>
                  <a:srgbClr val="66FF33"/>
                </a:solidFill>
              </a:rPr>
              <a:t>DuFour</a:t>
            </a:r>
            <a:r>
              <a:rPr lang="en-US" sz="1800" dirty="0">
                <a:solidFill>
                  <a:srgbClr val="66FF33"/>
                </a:solidFill>
              </a:rPr>
              <a:t>, R. (2016). </a:t>
            </a:r>
            <a:r>
              <a:rPr lang="en-US" sz="1800" i="1" dirty="0">
                <a:solidFill>
                  <a:srgbClr val="66FF33"/>
                </a:solidFill>
              </a:rPr>
              <a:t>PLC at Work: ESSA, An Opportunity for American Education</a:t>
            </a:r>
            <a:r>
              <a:rPr lang="en-US" sz="1800" dirty="0">
                <a:solidFill>
                  <a:srgbClr val="66FF33"/>
                </a:solidFill>
              </a:rPr>
              <a:t>. Solution Tree.</a:t>
            </a:r>
          </a:p>
          <a:p>
            <a:pPr marL="0" indent="0">
              <a:buNone/>
            </a:pPr>
            <a:r>
              <a:rPr lang="en-US" sz="1800" dirty="0">
                <a:solidFill>
                  <a:srgbClr val="66FF33"/>
                </a:solidFill>
              </a:rPr>
              <a:t> </a:t>
            </a:r>
          </a:p>
          <a:p>
            <a:pPr marL="0" indent="0">
              <a:buNone/>
            </a:pPr>
            <a:r>
              <a:rPr lang="en-US" sz="1800" dirty="0" err="1">
                <a:solidFill>
                  <a:srgbClr val="66FF33"/>
                </a:solidFill>
              </a:rPr>
              <a:t>Fixsen</a:t>
            </a:r>
            <a:r>
              <a:rPr lang="en-US" sz="1800" dirty="0">
                <a:solidFill>
                  <a:srgbClr val="66FF33"/>
                </a:solidFill>
              </a:rPr>
              <a:t>, D.L., </a:t>
            </a:r>
            <a:r>
              <a:rPr lang="en-US" sz="1800" dirty="0" err="1">
                <a:solidFill>
                  <a:srgbClr val="66FF33"/>
                </a:solidFill>
              </a:rPr>
              <a:t>Naoom</a:t>
            </a:r>
            <a:r>
              <a:rPr lang="en-US" sz="1800" dirty="0">
                <a:solidFill>
                  <a:srgbClr val="66FF33"/>
                </a:solidFill>
              </a:rPr>
              <a:t>, S.F., </a:t>
            </a:r>
            <a:r>
              <a:rPr lang="en-US" sz="1800" dirty="0" err="1">
                <a:solidFill>
                  <a:srgbClr val="66FF33"/>
                </a:solidFill>
              </a:rPr>
              <a:t>Blase</a:t>
            </a:r>
            <a:r>
              <a:rPr lang="en-US" sz="1800" dirty="0">
                <a:solidFill>
                  <a:srgbClr val="66FF33"/>
                </a:solidFill>
              </a:rPr>
              <a:t>, K.M. </a:t>
            </a:r>
            <a:r>
              <a:rPr lang="en-US" sz="1800" dirty="0" err="1">
                <a:solidFill>
                  <a:srgbClr val="66FF33"/>
                </a:solidFill>
              </a:rPr>
              <a:t>Firedman</a:t>
            </a:r>
            <a:r>
              <a:rPr lang="en-US" sz="1800" dirty="0">
                <a:solidFill>
                  <a:srgbClr val="66FF33"/>
                </a:solidFill>
              </a:rPr>
              <a:t>, R.M., &amp; Wallace, F. (2005). </a:t>
            </a:r>
            <a:r>
              <a:rPr lang="en-US" sz="1800" i="1" dirty="0">
                <a:solidFill>
                  <a:srgbClr val="66FF33"/>
                </a:solidFill>
              </a:rPr>
              <a:t>Implementation research: A synthesis of the literature</a:t>
            </a:r>
            <a:r>
              <a:rPr lang="en-US" sz="1800" dirty="0">
                <a:solidFill>
                  <a:srgbClr val="66FF33"/>
                </a:solidFill>
              </a:rPr>
              <a:t>. Tampa, FL: University of South Florida.</a:t>
            </a:r>
          </a:p>
          <a:p>
            <a:pPr marL="0" indent="0">
              <a:buNone/>
            </a:pPr>
            <a:r>
              <a:rPr lang="en-US" sz="1800" dirty="0">
                <a:solidFill>
                  <a:srgbClr val="66FF33"/>
                </a:solidFill>
              </a:rPr>
              <a:t> </a:t>
            </a:r>
          </a:p>
        </p:txBody>
      </p:sp>
    </p:spTree>
    <p:extLst>
      <p:ext uri="{BB962C8B-B14F-4D97-AF65-F5344CB8AC3E}">
        <p14:creationId xmlns:p14="http://schemas.microsoft.com/office/powerpoint/2010/main" val="1964228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726" y="582989"/>
            <a:ext cx="8534400" cy="1507067"/>
          </a:xfrm>
        </p:spPr>
        <p:txBody>
          <a:bodyPr anchor="t"/>
          <a:lstStyle/>
          <a:p>
            <a:r>
              <a:rPr lang="en-US" dirty="0" smtClean="0"/>
              <a:t>Sources</a:t>
            </a:r>
            <a:endParaRPr lang="en-US" dirty="0"/>
          </a:p>
        </p:txBody>
      </p:sp>
      <p:sp>
        <p:nvSpPr>
          <p:cNvPr id="3" name="Content Placeholder 2"/>
          <p:cNvSpPr>
            <a:spLocks noGrp="1"/>
          </p:cNvSpPr>
          <p:nvPr>
            <p:ph idx="1"/>
          </p:nvPr>
        </p:nvSpPr>
        <p:spPr>
          <a:xfrm>
            <a:off x="627389" y="1716314"/>
            <a:ext cx="8605737" cy="4724775"/>
          </a:xfrm>
        </p:spPr>
        <p:txBody>
          <a:bodyPr anchor="t">
            <a:noAutofit/>
          </a:bodyPr>
          <a:lstStyle/>
          <a:p>
            <a:pPr marL="0" indent="0">
              <a:buNone/>
            </a:pPr>
            <a:r>
              <a:rPr lang="en-US" sz="1600" dirty="0" err="1">
                <a:solidFill>
                  <a:srgbClr val="66FF33"/>
                </a:solidFill>
              </a:rPr>
              <a:t>Fixsen</a:t>
            </a:r>
            <a:r>
              <a:rPr lang="en-US" sz="1600" dirty="0">
                <a:solidFill>
                  <a:srgbClr val="66FF33"/>
                </a:solidFill>
              </a:rPr>
              <a:t>, D.L., </a:t>
            </a:r>
            <a:r>
              <a:rPr lang="en-US" sz="1600" dirty="0" err="1">
                <a:solidFill>
                  <a:srgbClr val="66FF33"/>
                </a:solidFill>
              </a:rPr>
              <a:t>Naoom</a:t>
            </a:r>
            <a:r>
              <a:rPr lang="en-US" sz="1600" dirty="0">
                <a:solidFill>
                  <a:srgbClr val="66FF33"/>
                </a:solidFill>
              </a:rPr>
              <a:t>, S.F., </a:t>
            </a:r>
            <a:r>
              <a:rPr lang="en-US" sz="1600" dirty="0" err="1">
                <a:solidFill>
                  <a:srgbClr val="66FF33"/>
                </a:solidFill>
              </a:rPr>
              <a:t>Blase</a:t>
            </a:r>
            <a:r>
              <a:rPr lang="en-US" sz="1600" dirty="0">
                <a:solidFill>
                  <a:srgbClr val="66FF33"/>
                </a:solidFill>
              </a:rPr>
              <a:t>, K.M. </a:t>
            </a:r>
            <a:r>
              <a:rPr lang="en-US" sz="1600" dirty="0" err="1">
                <a:solidFill>
                  <a:srgbClr val="66FF33"/>
                </a:solidFill>
              </a:rPr>
              <a:t>Firedman</a:t>
            </a:r>
            <a:r>
              <a:rPr lang="en-US" sz="1600" dirty="0">
                <a:solidFill>
                  <a:srgbClr val="66FF33"/>
                </a:solidFill>
              </a:rPr>
              <a:t>, R.M., &amp; Wallace, F. (2005). </a:t>
            </a:r>
            <a:r>
              <a:rPr lang="en-US" sz="1600" i="1" dirty="0">
                <a:solidFill>
                  <a:srgbClr val="66FF33"/>
                </a:solidFill>
              </a:rPr>
              <a:t>Implementation research: A synthesis of the literature</a:t>
            </a:r>
            <a:r>
              <a:rPr lang="en-US" sz="1600" dirty="0">
                <a:solidFill>
                  <a:srgbClr val="66FF33"/>
                </a:solidFill>
              </a:rPr>
              <a:t>. Tampa, FL: University of South Florida</a:t>
            </a:r>
            <a:r>
              <a:rPr lang="en-US" sz="1600" dirty="0" smtClean="0">
                <a:solidFill>
                  <a:srgbClr val="66FF33"/>
                </a:solidFill>
              </a:rPr>
              <a:t>.</a:t>
            </a:r>
          </a:p>
          <a:p>
            <a:pPr marL="0" indent="0">
              <a:buNone/>
            </a:pPr>
            <a:endParaRPr lang="en-US" sz="1600" b="1" dirty="0" smtClean="0">
              <a:solidFill>
                <a:srgbClr val="66FF33"/>
              </a:solidFill>
            </a:endParaRPr>
          </a:p>
          <a:p>
            <a:pPr marL="0" indent="0">
              <a:buNone/>
            </a:pPr>
            <a:r>
              <a:rPr lang="en-US" sz="1600" b="1" dirty="0" smtClean="0">
                <a:solidFill>
                  <a:srgbClr val="66FF33"/>
                </a:solidFill>
              </a:rPr>
              <a:t>History of federal education legislation</a:t>
            </a:r>
          </a:p>
          <a:p>
            <a:pPr marL="0" indent="0">
              <a:buNone/>
            </a:pPr>
            <a:r>
              <a:rPr lang="en-US" sz="1600" dirty="0">
                <a:solidFill>
                  <a:srgbClr val="66FF33"/>
                </a:solidFill>
              </a:rPr>
              <a:t>http://</a:t>
            </a:r>
            <a:r>
              <a:rPr lang="en-US" sz="1600" dirty="0" err="1">
                <a:solidFill>
                  <a:srgbClr val="66FF33"/>
                </a:solidFill>
              </a:rPr>
              <a:t>socialwelfare.library.vcu.edu</a:t>
            </a:r>
            <a:r>
              <a:rPr lang="en-US" sz="1600" dirty="0">
                <a:solidFill>
                  <a:srgbClr val="66FF33"/>
                </a:solidFill>
              </a:rPr>
              <a:t>/programs/education/elementary-and-secondary-education-act-of-1965/</a:t>
            </a:r>
          </a:p>
          <a:p>
            <a:pPr marL="0" indent="0">
              <a:buNone/>
            </a:pPr>
            <a:endParaRPr lang="en-US" sz="1600" b="1" dirty="0" smtClean="0">
              <a:solidFill>
                <a:srgbClr val="66FF33"/>
              </a:solidFill>
            </a:endParaRPr>
          </a:p>
          <a:p>
            <a:pPr marL="0" indent="0">
              <a:buNone/>
            </a:pPr>
            <a:r>
              <a:rPr lang="en-US" sz="1600" b="1" dirty="0" smtClean="0">
                <a:solidFill>
                  <a:srgbClr val="66FF33"/>
                </a:solidFill>
              </a:rPr>
              <a:t>Policy Implementation</a:t>
            </a:r>
            <a:r>
              <a:rPr lang="en-US" sz="1600" dirty="0">
                <a:solidFill>
                  <a:srgbClr val="66FF33"/>
                </a:solidFill>
              </a:rPr>
              <a:t> </a:t>
            </a:r>
          </a:p>
          <a:p>
            <a:pPr marL="0" indent="0">
              <a:buNone/>
            </a:pPr>
            <a:endParaRPr lang="en-US" sz="1600" dirty="0" smtClean="0">
              <a:solidFill>
                <a:srgbClr val="66FF33"/>
              </a:solidFill>
            </a:endParaRPr>
          </a:p>
          <a:p>
            <a:pPr marL="0" indent="0">
              <a:buNone/>
            </a:pPr>
            <a:r>
              <a:rPr lang="en-US" sz="1600" dirty="0" err="1" smtClean="0">
                <a:solidFill>
                  <a:srgbClr val="66FF33"/>
                </a:solidFill>
              </a:rPr>
              <a:t>Honig</a:t>
            </a:r>
            <a:r>
              <a:rPr lang="en-US" sz="1600" dirty="0">
                <a:solidFill>
                  <a:srgbClr val="66FF33"/>
                </a:solidFill>
              </a:rPr>
              <a:t>, M.I.  (2006). Complexity and policy implementation: Challenges and opportunities for the field. In M. I. </a:t>
            </a:r>
            <a:r>
              <a:rPr lang="en-US" sz="1600" dirty="0" err="1">
                <a:solidFill>
                  <a:srgbClr val="66FF33"/>
                </a:solidFill>
              </a:rPr>
              <a:t>Honig</a:t>
            </a:r>
            <a:r>
              <a:rPr lang="en-US" sz="1600" dirty="0">
                <a:solidFill>
                  <a:srgbClr val="66FF33"/>
                </a:solidFill>
              </a:rPr>
              <a:t>, </a:t>
            </a:r>
            <a:r>
              <a:rPr lang="en-US" sz="1600" i="1" dirty="0">
                <a:solidFill>
                  <a:srgbClr val="66FF33"/>
                </a:solidFill>
              </a:rPr>
              <a:t>New directions in policy implementation: Confronting complexity.  </a:t>
            </a:r>
            <a:r>
              <a:rPr lang="en-US" sz="1600" dirty="0">
                <a:solidFill>
                  <a:srgbClr val="66FF33"/>
                </a:solidFill>
              </a:rPr>
              <a:t>Albany, NY: State University of New York Press</a:t>
            </a:r>
            <a:r>
              <a:rPr lang="en-US" sz="1600" dirty="0" smtClean="0">
                <a:solidFill>
                  <a:srgbClr val="66FF33"/>
                </a:solidFill>
                <a:effectLst/>
              </a:rPr>
              <a:t> </a:t>
            </a:r>
            <a:endParaRPr lang="en-US" sz="1600" dirty="0">
              <a:solidFill>
                <a:srgbClr val="66FF33"/>
              </a:solidFill>
            </a:endParaRPr>
          </a:p>
        </p:txBody>
      </p:sp>
    </p:spTree>
    <p:extLst>
      <p:ext uri="{BB962C8B-B14F-4D97-AF65-F5344CB8AC3E}">
        <p14:creationId xmlns:p14="http://schemas.microsoft.com/office/powerpoint/2010/main" val="372655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406" y="2782408"/>
            <a:ext cx="8534400" cy="2863272"/>
          </a:xfrm>
        </p:spPr>
        <p:txBody>
          <a:bodyPr>
            <a:normAutofit/>
          </a:bodyPr>
          <a:lstStyle/>
          <a:p>
            <a:r>
              <a:rPr lang="en-US" sz="2400" dirty="0"/>
              <a:t>Katharine G. Shepherd </a:t>
            </a:r>
            <a:r>
              <a:rPr lang="en-US" sz="2400" dirty="0" err="1"/>
              <a:t>Ed.D</a:t>
            </a:r>
            <a:r>
              <a:rPr lang="en-US" sz="2400" dirty="0"/>
              <a:t> </a:t>
            </a:r>
            <a:r>
              <a:rPr lang="en-US" sz="2400" dirty="0" smtClean="0"/>
              <a:t> </a:t>
            </a:r>
            <a:br>
              <a:rPr lang="en-US" sz="2400" dirty="0" smtClean="0"/>
            </a:br>
            <a:r>
              <a:rPr lang="en-US" sz="2400" dirty="0" smtClean="0"/>
              <a:t>Associate </a:t>
            </a:r>
            <a:r>
              <a:rPr lang="en-US" sz="2400" dirty="0"/>
              <a:t>Dean - Green &amp; Gold Professor</a:t>
            </a:r>
            <a:br>
              <a:rPr lang="en-US" sz="2400" dirty="0"/>
            </a:br>
            <a:r>
              <a:rPr lang="en-US" sz="2400" dirty="0"/>
              <a:t>College of Education &amp; Social Services </a:t>
            </a:r>
            <a:r>
              <a:rPr lang="en-US" sz="2400" dirty="0" smtClean="0"/>
              <a:t/>
            </a:r>
            <a:br>
              <a:rPr lang="en-US" sz="2400" dirty="0" smtClean="0"/>
            </a:br>
            <a:r>
              <a:rPr lang="en-US" sz="2400" dirty="0" smtClean="0"/>
              <a:t>University </a:t>
            </a:r>
            <a:r>
              <a:rPr lang="en-US" sz="2400" dirty="0"/>
              <a:t>of Vermont</a:t>
            </a:r>
            <a:br>
              <a:rPr lang="en-US" sz="2400" dirty="0"/>
            </a:br>
            <a:r>
              <a:rPr lang="en-US" sz="2400" dirty="0"/>
              <a:t>308 Waterman Bldg., Burlington VT 05405</a:t>
            </a:r>
            <a:br>
              <a:rPr lang="en-US" sz="2400" dirty="0"/>
            </a:br>
            <a:r>
              <a:rPr lang="en-US" sz="2400" dirty="0"/>
              <a:t>V </a:t>
            </a:r>
            <a:r>
              <a:rPr lang="en-US" sz="2400" dirty="0" smtClean="0"/>
              <a:t>802.656.1348</a:t>
            </a:r>
            <a:endParaRPr lang="en-US" sz="2400" dirty="0"/>
          </a:p>
        </p:txBody>
      </p:sp>
      <p:sp>
        <p:nvSpPr>
          <p:cNvPr id="3" name="Content Placeholder 2"/>
          <p:cNvSpPr>
            <a:spLocks noGrp="1"/>
          </p:cNvSpPr>
          <p:nvPr>
            <p:ph idx="1"/>
          </p:nvPr>
        </p:nvSpPr>
        <p:spPr>
          <a:xfrm>
            <a:off x="845406" y="685801"/>
            <a:ext cx="8373206" cy="2556164"/>
          </a:xfrm>
        </p:spPr>
        <p:txBody>
          <a:bodyPr>
            <a:normAutofit/>
          </a:bodyPr>
          <a:lstStyle/>
          <a:p>
            <a:pPr marL="0" indent="0">
              <a:buNone/>
            </a:pPr>
            <a:r>
              <a:rPr lang="en-US" sz="3600" b="1" dirty="0" smtClean="0">
                <a:solidFill>
                  <a:srgbClr val="66FF33"/>
                </a:solidFill>
              </a:rPr>
              <a:t>Thank you!</a:t>
            </a:r>
            <a:endParaRPr lang="en-US" sz="3600" b="1" dirty="0">
              <a:solidFill>
                <a:srgbClr val="66FF33"/>
              </a:solidFill>
            </a:endParaRPr>
          </a:p>
        </p:txBody>
      </p:sp>
      <p:sp>
        <p:nvSpPr>
          <p:cNvPr id="4" name="Rectangle 2"/>
          <p:cNvSpPr>
            <a:spLocks noChangeArrowheads="1"/>
          </p:cNvSpPr>
          <p:nvPr/>
        </p:nvSpPr>
        <p:spPr bwMode="auto">
          <a:xfrm>
            <a:off x="684212" y="1260764"/>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5836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ARTOONS FOR NO CHILD LEFT BEH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04" y="806155"/>
            <a:ext cx="6611813" cy="409302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CARTOONS FOR ESSA"/>
          <p:cNvPicPr>
            <a:picLocks noChangeAspect="1" noChangeArrowheads="1"/>
          </p:cNvPicPr>
          <p:nvPr/>
        </p:nvPicPr>
        <p:blipFill rotWithShape="1">
          <a:blip r:embed="rId3">
            <a:extLst>
              <a:ext uri="{28A0092B-C50C-407E-A947-70E740481C1C}">
                <a14:useLocalDpi xmlns:a14="http://schemas.microsoft.com/office/drawing/2010/main" val="0"/>
              </a:ext>
            </a:extLst>
          </a:blip>
          <a:srcRect l="-10667" t="353" r="10667" b="10758"/>
          <a:stretch/>
        </p:blipFill>
        <p:spPr bwMode="auto">
          <a:xfrm>
            <a:off x="6608570" y="2380342"/>
            <a:ext cx="5264115" cy="40428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00947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814"/>
          <a:stretch/>
        </p:blipFill>
        <p:spPr bwMode="auto">
          <a:xfrm>
            <a:off x="6743700" y="1513849"/>
            <a:ext cx="5191709" cy="38254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6553200" y="831250"/>
            <a:ext cx="5382209" cy="646331"/>
          </a:xfrm>
          <a:prstGeom prst="rect">
            <a:avLst/>
          </a:prstGeom>
          <a:noFill/>
        </p:spPr>
        <p:txBody>
          <a:bodyPr wrap="square" rtlCol="0">
            <a:spAutoFit/>
          </a:bodyPr>
          <a:lstStyle/>
          <a:p>
            <a:pPr algn="ctr"/>
            <a:r>
              <a:rPr lang="en-US" b="1" dirty="0"/>
              <a:t>President Obama signs the Every Student Succeeds Act into law on December 10, </a:t>
            </a:r>
            <a:r>
              <a:rPr lang="en-US" b="1" dirty="0" smtClean="0"/>
              <a:t>2015</a:t>
            </a:r>
            <a:endParaRPr lang="en-US" b="1" dirty="0"/>
          </a:p>
        </p:txBody>
      </p:sp>
      <p:pic>
        <p:nvPicPr>
          <p:cNvPr id="6" name="Picture 5"/>
          <p:cNvPicPr>
            <a:picLocks noChangeAspect="1"/>
          </p:cNvPicPr>
          <p:nvPr/>
        </p:nvPicPr>
        <p:blipFill rotWithShape="1">
          <a:blip r:embed="rId4"/>
          <a:srcRect l="6859" r="9928"/>
          <a:stretch/>
        </p:blipFill>
        <p:spPr>
          <a:xfrm>
            <a:off x="716973" y="1676462"/>
            <a:ext cx="5150901" cy="3508602"/>
          </a:xfrm>
          <a:prstGeom prst="rect">
            <a:avLst/>
          </a:prstGeom>
        </p:spPr>
      </p:pic>
      <p:sp>
        <p:nvSpPr>
          <p:cNvPr id="7" name="TextBox 6"/>
          <p:cNvSpPr txBox="1"/>
          <p:nvPr/>
        </p:nvSpPr>
        <p:spPr>
          <a:xfrm>
            <a:off x="342900" y="831250"/>
            <a:ext cx="5715000" cy="923330"/>
          </a:xfrm>
          <a:prstGeom prst="rect">
            <a:avLst/>
          </a:prstGeom>
          <a:noFill/>
        </p:spPr>
        <p:txBody>
          <a:bodyPr wrap="square" rtlCol="0">
            <a:spAutoFit/>
          </a:bodyPr>
          <a:lstStyle/>
          <a:p>
            <a:r>
              <a:rPr lang="en-US" b="1" dirty="0"/>
              <a:t>President </a:t>
            </a:r>
            <a:r>
              <a:rPr lang="en-US" b="1" dirty="0" smtClean="0"/>
              <a:t>Johnson </a:t>
            </a:r>
            <a:r>
              <a:rPr lang="en-US" b="1" dirty="0"/>
              <a:t>signs the </a:t>
            </a:r>
            <a:r>
              <a:rPr lang="en-US" b="1" dirty="0" smtClean="0"/>
              <a:t>ESEA </a:t>
            </a:r>
            <a:r>
              <a:rPr lang="en-US" b="1" dirty="0"/>
              <a:t>into </a:t>
            </a:r>
            <a:r>
              <a:rPr lang="en-US" b="1" dirty="0" smtClean="0"/>
              <a:t>law April 11, 1965  with his childhood teacher, Kate </a:t>
            </a:r>
            <a:r>
              <a:rPr lang="en-US" b="1" dirty="0" err="1" smtClean="0"/>
              <a:t>Deadrich</a:t>
            </a:r>
            <a:r>
              <a:rPr lang="en-US" b="1" dirty="0" smtClean="0"/>
              <a:t> </a:t>
            </a:r>
            <a:r>
              <a:rPr lang="en-US" b="1" dirty="0" err="1" smtClean="0"/>
              <a:t>Loney</a:t>
            </a:r>
            <a:endParaRPr lang="en-US" b="1" dirty="0"/>
          </a:p>
        </p:txBody>
      </p:sp>
    </p:spTree>
    <p:extLst>
      <p:ext uri="{BB962C8B-B14F-4D97-AF65-F5344CB8AC3E}">
        <p14:creationId xmlns:p14="http://schemas.microsoft.com/office/powerpoint/2010/main" val="17257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9296</TotalTime>
  <Words>4967</Words>
  <Application>Microsoft Macintosh PowerPoint</Application>
  <PresentationFormat>Widescreen</PresentationFormat>
  <Paragraphs>519</Paragraphs>
  <Slides>72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Century Gothic</vt:lpstr>
      <vt:lpstr>Wingdings</vt:lpstr>
      <vt:lpstr>Wingdings 3</vt:lpstr>
      <vt:lpstr>Slice</vt:lpstr>
      <vt:lpstr>The federal education future: Challenges and Opportunities</vt:lpstr>
      <vt:lpstr>Agenda</vt:lpstr>
      <vt:lpstr>Living in  Interesting  Times…</vt:lpstr>
      <vt:lpstr>Quiz!</vt:lpstr>
      <vt:lpstr>Elementary and Secondary Education Act (ESEA) Brief History</vt:lpstr>
      <vt:lpstr>ESSA: A FOCUS ON EQUITY AND QUALITY</vt:lpstr>
      <vt:lpstr>Champions and Critics of NCLB</vt:lpstr>
      <vt:lpstr>PowerPoint Presentation</vt:lpstr>
      <vt:lpstr>PowerPoint Presentation</vt:lpstr>
      <vt:lpstr>Timeline of the Every Student Succeeds Act (ESSA) </vt:lpstr>
      <vt:lpstr>Key Components of ESSA</vt:lpstr>
      <vt:lpstr>Key Components of ESSA, Continued</vt:lpstr>
      <vt:lpstr>Comparison of NCLB and ESSA</vt:lpstr>
      <vt:lpstr>NCLB and ESSA: Federal v. State Authority</vt:lpstr>
      <vt:lpstr>NCLB and ESSA: Annual Assessments</vt:lpstr>
      <vt:lpstr>NCLB and ESSA: Academic Standards</vt:lpstr>
      <vt:lpstr>NCLB and ESSA: Accountability systems</vt:lpstr>
      <vt:lpstr>NCLB and ESSA: Accountability systems</vt:lpstr>
      <vt:lpstr>NCLB and ESSA: Teacher Quality</vt:lpstr>
      <vt:lpstr>NCLB &amp; ESSA: State / School District Reporting</vt:lpstr>
      <vt:lpstr>NCLB &amp; ESSA: Struggling Students &amp; Schools</vt:lpstr>
      <vt:lpstr>What are the Issues? Challenges and Opportunities within ESSA</vt:lpstr>
      <vt:lpstr>PowerPoint Presentation</vt:lpstr>
      <vt:lpstr>1. Enhanced Roles for States</vt:lpstr>
      <vt:lpstr>Good News or Not?</vt:lpstr>
      <vt:lpstr>Thoughts…?</vt:lpstr>
      <vt:lpstr>2. Equity</vt:lpstr>
      <vt:lpstr>Equity: Implications &amp; Questions Related to SWDs:  Turn and Talk</vt:lpstr>
      <vt:lpstr>3. School Quality and Accountability</vt:lpstr>
      <vt:lpstr>What might a new era of reform look like?</vt:lpstr>
      <vt:lpstr>Vermont’s Education Quality Standards</vt:lpstr>
      <vt:lpstr>Vermont’s Education Quality Standards and ESSA</vt:lpstr>
      <vt:lpstr>Putting the Pieces together (in Vermont)</vt:lpstr>
      <vt:lpstr>Core VALUES IN COLORADO</vt:lpstr>
      <vt:lpstr>Turn and talk…</vt:lpstr>
      <vt:lpstr>4. Enhanced and Flexible Assessment Systems</vt:lpstr>
      <vt:lpstr>Teachers’ Perspectives on “Other Indicators”</vt:lpstr>
      <vt:lpstr>Enhanced Assessment Systems:  Implications and Questions for SWD’s</vt:lpstr>
      <vt:lpstr>Enhanced Assessment Systems:  Implications and Questions for SWD’s (cont’d)</vt:lpstr>
      <vt:lpstr>Thoughts…how will States and local districts maintain rigor and innovation?</vt:lpstr>
      <vt:lpstr>5. New Requirements Around Teacher Quality and Evaluation</vt:lpstr>
      <vt:lpstr>Teacher Evaluation Systems Under Consideration</vt:lpstr>
      <vt:lpstr>6. Workforce Development</vt:lpstr>
      <vt:lpstr>Workforce Development:  Implications and Questions Related to SWDs</vt:lpstr>
      <vt:lpstr>Other “Elephants in the Room”</vt:lpstr>
      <vt:lpstr>PowerPoint Presentation</vt:lpstr>
      <vt:lpstr>ESSA and You:  Leaders as Policy Implementers, Actors &amp; Advocates </vt:lpstr>
      <vt:lpstr>PowerPoint Presentation</vt:lpstr>
      <vt:lpstr>ESSA as Policy Implementation:  Research 1960 - 1990</vt:lpstr>
      <vt:lpstr>Policy Implementation Research, continued</vt:lpstr>
      <vt:lpstr>Contemporary Views-Policy Design &amp; Implementation </vt:lpstr>
      <vt:lpstr>Honig’s People, Places and Policies Framework</vt:lpstr>
      <vt:lpstr>ESSA and Implementation Science</vt:lpstr>
      <vt:lpstr>ESSA and Continuous Improvement:  Reducing the Gap Between What is Actual and What is Possible</vt:lpstr>
      <vt:lpstr>Common Elements of Improvement Organizations (Park, Hironaka, Carver &amp; Nordstrum, 2013)</vt:lpstr>
      <vt:lpstr>Implementation Takeaways: Key Questions for Leaders</vt:lpstr>
      <vt:lpstr>ADVOCACY</vt:lpstr>
      <vt:lpstr>ESSA Implementation as a Form of Advocacy: What Do You Care About?</vt:lpstr>
      <vt:lpstr>The Disconnect Between Research and Policy (McLaughlin et al., 2016; p. 7)</vt:lpstr>
      <vt:lpstr>Considerations in Advocacy</vt:lpstr>
      <vt:lpstr>Take Action: Federal Level </vt:lpstr>
      <vt:lpstr>Take Action: State Level</vt:lpstr>
      <vt:lpstr>Take Action as professionals</vt:lpstr>
      <vt:lpstr>Lessons for Living in Interesting Times</vt:lpstr>
      <vt:lpstr>Lessons…</vt:lpstr>
      <vt:lpstr>Lessons…</vt:lpstr>
      <vt:lpstr>Lessons</vt:lpstr>
      <vt:lpstr>Lessons</vt:lpstr>
      <vt:lpstr>Sources</vt:lpstr>
      <vt:lpstr>Sources</vt:lpstr>
      <vt:lpstr>Sources</vt:lpstr>
      <vt:lpstr>Katharine G. Shepherd Ed.D   Associate Dean - Green &amp; Gold Professor College of Education &amp; Social Services  University of Vermont 308 Waterman Bldg., Burlington VT 05405 V 802.656.1348</vt:lpstr>
    </vt:vector>
  </TitlesOfParts>
  <Company>Buffalo State</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Student Succeeds Act: Challenges and Opportunities for Rural Educators</dc:title>
  <dc:creator>Miller, Kevin J.</dc:creator>
  <cp:lastModifiedBy>Microsoft Office User</cp:lastModifiedBy>
  <cp:revision>160</cp:revision>
  <dcterms:created xsi:type="dcterms:W3CDTF">2017-03-03T19:36:31Z</dcterms:created>
  <dcterms:modified xsi:type="dcterms:W3CDTF">2017-07-13T00:54:48Z</dcterms:modified>
</cp:coreProperties>
</file>